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65"/>
  </p:handoutMasterIdLst>
  <p:sldIdLst>
    <p:sldId id="258" r:id="rId5"/>
    <p:sldId id="417" r:id="rId6"/>
    <p:sldId id="279" r:id="rId7"/>
    <p:sldId id="378" r:id="rId8"/>
    <p:sldId id="374" r:id="rId9"/>
    <p:sldId id="359" r:id="rId10"/>
    <p:sldId id="418" r:id="rId11"/>
    <p:sldId id="419" r:id="rId12"/>
    <p:sldId id="421" r:id="rId13"/>
    <p:sldId id="424" r:id="rId14"/>
    <p:sldId id="423" r:id="rId15"/>
    <p:sldId id="397" r:id="rId16"/>
    <p:sldId id="398" r:id="rId17"/>
    <p:sldId id="422" r:id="rId18"/>
    <p:sldId id="420" r:id="rId19"/>
    <p:sldId id="373" r:id="rId20"/>
    <p:sldId id="377" r:id="rId21"/>
    <p:sldId id="381" r:id="rId22"/>
    <p:sldId id="408" r:id="rId23"/>
    <p:sldId id="376" r:id="rId24"/>
    <p:sldId id="380" r:id="rId25"/>
    <p:sldId id="382" r:id="rId26"/>
    <p:sldId id="383" r:id="rId27"/>
    <p:sldId id="384" r:id="rId28"/>
    <p:sldId id="385" r:id="rId29"/>
    <p:sldId id="386" r:id="rId30"/>
    <p:sldId id="387" r:id="rId31"/>
    <p:sldId id="392" r:id="rId32"/>
    <p:sldId id="393" r:id="rId33"/>
    <p:sldId id="394" r:id="rId34"/>
    <p:sldId id="395" r:id="rId35"/>
    <p:sldId id="396" r:id="rId36"/>
    <p:sldId id="399" r:id="rId37"/>
    <p:sldId id="400" r:id="rId38"/>
    <p:sldId id="402" r:id="rId39"/>
    <p:sldId id="403" r:id="rId40"/>
    <p:sldId id="404" r:id="rId41"/>
    <p:sldId id="405" r:id="rId42"/>
    <p:sldId id="406" r:id="rId43"/>
    <p:sldId id="407" r:id="rId44"/>
    <p:sldId id="362" r:id="rId45"/>
    <p:sldId id="375" r:id="rId46"/>
    <p:sldId id="409" r:id="rId47"/>
    <p:sldId id="410" r:id="rId48"/>
    <p:sldId id="412" r:id="rId49"/>
    <p:sldId id="413" r:id="rId50"/>
    <p:sldId id="414" r:id="rId51"/>
    <p:sldId id="415" r:id="rId52"/>
    <p:sldId id="416" r:id="rId53"/>
    <p:sldId id="361" r:id="rId54"/>
    <p:sldId id="411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1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429"/>
    <a:srgbClr val="005024"/>
    <a:srgbClr val="002A5E"/>
    <a:srgbClr val="FCC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2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711C0-CB8B-4B2A-9B98-480ED75633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1A90A7-34F6-4195-8CF4-805A2E14B4B6}">
      <dgm:prSet/>
      <dgm:spPr/>
      <dgm:t>
        <a:bodyPr/>
        <a:lstStyle/>
        <a:p>
          <a:pPr rtl="0"/>
          <a:r>
            <a:rPr lang="pt-BR" smtClean="0"/>
            <a:t>Objetivos do Curso</a:t>
          </a:r>
          <a:endParaRPr lang="pt-BR"/>
        </a:p>
      </dgm:t>
    </dgm:pt>
    <dgm:pt modelId="{DD3C4899-880A-421F-9724-824024622A0E}" type="parTrans" cxnId="{971D21FF-327D-4A54-96FB-157585833BF2}">
      <dgm:prSet/>
      <dgm:spPr/>
      <dgm:t>
        <a:bodyPr/>
        <a:lstStyle/>
        <a:p>
          <a:endParaRPr lang="pt-BR"/>
        </a:p>
      </dgm:t>
    </dgm:pt>
    <dgm:pt modelId="{1BFFEE9E-29D0-439D-BABF-E8DF1758AD8F}" type="sibTrans" cxnId="{971D21FF-327D-4A54-96FB-157585833BF2}">
      <dgm:prSet/>
      <dgm:spPr/>
      <dgm:t>
        <a:bodyPr/>
        <a:lstStyle/>
        <a:p>
          <a:endParaRPr lang="pt-BR"/>
        </a:p>
      </dgm:t>
    </dgm:pt>
    <dgm:pt modelId="{DEB5D65C-C26D-45A1-9C59-F4C8FE445154}">
      <dgm:prSet/>
      <dgm:spPr/>
      <dgm:t>
        <a:bodyPr/>
        <a:lstStyle/>
        <a:p>
          <a:pPr rtl="0"/>
          <a:r>
            <a:rPr lang="pt-BR" dirty="0" smtClean="0"/>
            <a:t>Contextualização: Conceitos Self Service BI etc.</a:t>
          </a:r>
          <a:endParaRPr lang="pt-BR" dirty="0"/>
        </a:p>
      </dgm:t>
    </dgm:pt>
    <dgm:pt modelId="{09BB3953-DD71-4D9B-A80A-4277FE98899C}" type="parTrans" cxnId="{F9985EBF-3C99-4E30-B8EB-C30D9032ACDA}">
      <dgm:prSet/>
      <dgm:spPr/>
      <dgm:t>
        <a:bodyPr/>
        <a:lstStyle/>
        <a:p>
          <a:endParaRPr lang="pt-BR"/>
        </a:p>
      </dgm:t>
    </dgm:pt>
    <dgm:pt modelId="{F535EE6C-10E9-4A91-90F5-E0FB90F5AF04}" type="sibTrans" cxnId="{F9985EBF-3C99-4E30-B8EB-C30D9032ACDA}">
      <dgm:prSet/>
      <dgm:spPr/>
      <dgm:t>
        <a:bodyPr/>
        <a:lstStyle/>
        <a:p>
          <a:endParaRPr lang="pt-BR"/>
        </a:p>
      </dgm:t>
    </dgm:pt>
    <dgm:pt modelId="{848DED39-18CD-44AA-875B-9842B56AE5A3}">
      <dgm:prSet/>
      <dgm:spPr/>
      <dgm:t>
        <a:bodyPr/>
        <a:lstStyle/>
        <a:p>
          <a:pPr rtl="0"/>
          <a:r>
            <a:rPr lang="pt-BR" smtClean="0"/>
            <a:t>Visão geral do curso</a:t>
          </a:r>
          <a:endParaRPr lang="pt-BR"/>
        </a:p>
      </dgm:t>
    </dgm:pt>
    <dgm:pt modelId="{3C2198B1-9F2C-47AB-91C1-5D890B169F3C}" type="parTrans" cxnId="{922F52C8-5AAD-468F-926C-AF4B6F9254CA}">
      <dgm:prSet/>
      <dgm:spPr/>
      <dgm:t>
        <a:bodyPr/>
        <a:lstStyle/>
        <a:p>
          <a:endParaRPr lang="pt-BR"/>
        </a:p>
      </dgm:t>
    </dgm:pt>
    <dgm:pt modelId="{57AA6270-506D-4801-BA1D-DCC68116F14D}" type="sibTrans" cxnId="{922F52C8-5AAD-468F-926C-AF4B6F9254CA}">
      <dgm:prSet/>
      <dgm:spPr/>
      <dgm:t>
        <a:bodyPr/>
        <a:lstStyle/>
        <a:p>
          <a:endParaRPr lang="pt-BR"/>
        </a:p>
      </dgm:t>
    </dgm:pt>
    <dgm:pt modelId="{27530648-8786-4911-A959-12D9564FB2CF}">
      <dgm:prSet/>
      <dgm:spPr/>
      <dgm:t>
        <a:bodyPr/>
        <a:lstStyle/>
        <a:p>
          <a:pPr rtl="0"/>
          <a:r>
            <a:rPr lang="pt-BR" dirty="0" smtClean="0"/>
            <a:t>Motivação – alguns problemas recorrentes com o uso tradicional do Excel</a:t>
          </a:r>
          <a:endParaRPr lang="pt-BR" dirty="0"/>
        </a:p>
      </dgm:t>
    </dgm:pt>
    <dgm:pt modelId="{53E5604C-A137-4275-A0BD-AD0CA55203D5}" type="parTrans" cxnId="{4DA25FC0-74B2-4748-BABD-62533756A004}">
      <dgm:prSet/>
      <dgm:spPr/>
      <dgm:t>
        <a:bodyPr/>
        <a:lstStyle/>
        <a:p>
          <a:endParaRPr lang="pt-BR"/>
        </a:p>
      </dgm:t>
    </dgm:pt>
    <dgm:pt modelId="{D6BF42E5-B785-4B7A-875B-74F39BEA4EA7}" type="sibTrans" cxnId="{4DA25FC0-74B2-4748-BABD-62533756A004}">
      <dgm:prSet/>
      <dgm:spPr/>
      <dgm:t>
        <a:bodyPr/>
        <a:lstStyle/>
        <a:p>
          <a:endParaRPr lang="pt-BR"/>
        </a:p>
      </dgm:t>
    </dgm:pt>
    <dgm:pt modelId="{0A0010C7-C8D4-4D79-AE81-5BADC2918749}">
      <dgm:prSet/>
      <dgm:spPr/>
      <dgm:t>
        <a:bodyPr/>
        <a:lstStyle/>
        <a:p>
          <a:pPr rtl="0"/>
          <a:r>
            <a:rPr lang="pt-BR" smtClean="0"/>
            <a:t>Arquitetura de Referência e seus componentes. Exemplo</a:t>
          </a:r>
          <a:endParaRPr lang="pt-BR"/>
        </a:p>
      </dgm:t>
    </dgm:pt>
    <dgm:pt modelId="{D9A3B3D2-90C8-46DB-8B44-30B1CAC0D9AA}" type="parTrans" cxnId="{1E99E1D5-34FE-4DBC-8016-0DC15B9EF3FE}">
      <dgm:prSet/>
      <dgm:spPr/>
      <dgm:t>
        <a:bodyPr/>
        <a:lstStyle/>
        <a:p>
          <a:endParaRPr lang="pt-BR"/>
        </a:p>
      </dgm:t>
    </dgm:pt>
    <dgm:pt modelId="{BDA21440-7083-41A5-A68A-3EFF92EAD38A}" type="sibTrans" cxnId="{1E99E1D5-34FE-4DBC-8016-0DC15B9EF3FE}">
      <dgm:prSet/>
      <dgm:spPr/>
      <dgm:t>
        <a:bodyPr/>
        <a:lstStyle/>
        <a:p>
          <a:endParaRPr lang="pt-BR"/>
        </a:p>
      </dgm:t>
    </dgm:pt>
    <dgm:pt modelId="{8ADB8E4D-E847-4876-8141-F39CE6B76064}">
      <dgm:prSet/>
      <dgm:spPr/>
      <dgm:t>
        <a:bodyPr/>
        <a:lstStyle/>
        <a:p>
          <a:pPr rtl="0"/>
          <a:r>
            <a:rPr lang="pt-BR" smtClean="0"/>
            <a:t>Vantagens e Limitações da abordagem</a:t>
          </a:r>
          <a:endParaRPr lang="pt-BR"/>
        </a:p>
      </dgm:t>
    </dgm:pt>
    <dgm:pt modelId="{DD25C3F0-03FC-4558-A774-F41E24433371}" type="parTrans" cxnId="{EA762B3B-3726-468D-A29F-92A021FB82C1}">
      <dgm:prSet/>
      <dgm:spPr/>
      <dgm:t>
        <a:bodyPr/>
        <a:lstStyle/>
        <a:p>
          <a:endParaRPr lang="pt-BR"/>
        </a:p>
      </dgm:t>
    </dgm:pt>
    <dgm:pt modelId="{B158B505-C4C6-4860-8BCA-74D5EEF728F5}" type="sibTrans" cxnId="{EA762B3B-3726-468D-A29F-92A021FB82C1}">
      <dgm:prSet/>
      <dgm:spPr/>
      <dgm:t>
        <a:bodyPr/>
        <a:lstStyle/>
        <a:p>
          <a:endParaRPr lang="pt-BR"/>
        </a:p>
      </dgm:t>
    </dgm:pt>
    <dgm:pt modelId="{6ECB9396-A21E-4063-B7AF-8FB9DF682C5A}" type="pres">
      <dgm:prSet presAssocID="{967711C0-CB8B-4B2A-9B98-480ED756334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F1C70F0-C586-4535-89F9-3E594A255FDA}" type="pres">
      <dgm:prSet presAssocID="{8B1A90A7-34F6-4195-8CF4-805A2E14B4B6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1A3B02-0D02-4FDA-BB27-82B4681C7DBF}" type="pres">
      <dgm:prSet presAssocID="{1BFFEE9E-29D0-439D-BABF-E8DF1758AD8F}" presName="spacer" presStyleCnt="0"/>
      <dgm:spPr/>
    </dgm:pt>
    <dgm:pt modelId="{1FC8081C-269E-467C-8D92-9516856D92F8}" type="pres">
      <dgm:prSet presAssocID="{DEB5D65C-C26D-45A1-9C59-F4C8FE44515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6815D6F-A0CC-49C1-A814-153E2F852689}" type="pres">
      <dgm:prSet presAssocID="{F535EE6C-10E9-4A91-90F5-E0FB90F5AF04}" presName="spacer" presStyleCnt="0"/>
      <dgm:spPr/>
    </dgm:pt>
    <dgm:pt modelId="{BE0A862D-9CFD-4961-A9B6-C564B76FBBE3}" type="pres">
      <dgm:prSet presAssocID="{848DED39-18CD-44AA-875B-9842B56AE5A3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20E7AAE-3D78-4D10-AC3B-3F31B8C445E8}" type="pres">
      <dgm:prSet presAssocID="{57AA6270-506D-4801-BA1D-DCC68116F14D}" presName="spacer" presStyleCnt="0"/>
      <dgm:spPr/>
    </dgm:pt>
    <dgm:pt modelId="{D9D23EC1-388B-4389-B5FE-98EFA0323027}" type="pres">
      <dgm:prSet presAssocID="{27530648-8786-4911-A959-12D9564FB2C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8982D1-CE0E-43A0-AFDA-8F4615747E4E}" type="pres">
      <dgm:prSet presAssocID="{D6BF42E5-B785-4B7A-875B-74F39BEA4EA7}" presName="spacer" presStyleCnt="0"/>
      <dgm:spPr/>
    </dgm:pt>
    <dgm:pt modelId="{3250F67F-C404-4C32-846B-6935B2D86BFD}" type="pres">
      <dgm:prSet presAssocID="{0A0010C7-C8D4-4D79-AE81-5BADC291874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9DB3F0-77B0-46F5-80DC-982F2B049826}" type="pres">
      <dgm:prSet presAssocID="{BDA21440-7083-41A5-A68A-3EFF92EAD38A}" presName="spacer" presStyleCnt="0"/>
      <dgm:spPr/>
    </dgm:pt>
    <dgm:pt modelId="{FA9E661D-E934-4B9F-B6D3-CEE2B84BFEBB}" type="pres">
      <dgm:prSet presAssocID="{8ADB8E4D-E847-4876-8141-F39CE6B76064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71D21FF-327D-4A54-96FB-157585833BF2}" srcId="{967711C0-CB8B-4B2A-9B98-480ED7563340}" destId="{8B1A90A7-34F6-4195-8CF4-805A2E14B4B6}" srcOrd="0" destOrd="0" parTransId="{DD3C4899-880A-421F-9724-824024622A0E}" sibTransId="{1BFFEE9E-29D0-439D-BABF-E8DF1758AD8F}"/>
    <dgm:cxn modelId="{922F52C8-5AAD-468F-926C-AF4B6F9254CA}" srcId="{967711C0-CB8B-4B2A-9B98-480ED7563340}" destId="{848DED39-18CD-44AA-875B-9842B56AE5A3}" srcOrd="2" destOrd="0" parTransId="{3C2198B1-9F2C-47AB-91C1-5D890B169F3C}" sibTransId="{57AA6270-506D-4801-BA1D-DCC68116F14D}"/>
    <dgm:cxn modelId="{1E99E1D5-34FE-4DBC-8016-0DC15B9EF3FE}" srcId="{967711C0-CB8B-4B2A-9B98-480ED7563340}" destId="{0A0010C7-C8D4-4D79-AE81-5BADC2918749}" srcOrd="4" destOrd="0" parTransId="{D9A3B3D2-90C8-46DB-8B44-30B1CAC0D9AA}" sibTransId="{BDA21440-7083-41A5-A68A-3EFF92EAD38A}"/>
    <dgm:cxn modelId="{C413D1EF-D6DD-4BC3-8C27-4EA68A0C6D81}" type="presOf" srcId="{8B1A90A7-34F6-4195-8CF4-805A2E14B4B6}" destId="{3F1C70F0-C586-4535-89F9-3E594A255FDA}" srcOrd="0" destOrd="0" presId="urn:microsoft.com/office/officeart/2005/8/layout/vList2"/>
    <dgm:cxn modelId="{85F877C0-B12E-49B0-BBBA-0E79B9CD156D}" type="presOf" srcId="{DEB5D65C-C26D-45A1-9C59-F4C8FE445154}" destId="{1FC8081C-269E-467C-8D92-9516856D92F8}" srcOrd="0" destOrd="0" presId="urn:microsoft.com/office/officeart/2005/8/layout/vList2"/>
    <dgm:cxn modelId="{0ED54565-C67B-46E0-A764-2651FF9D3DB0}" type="presOf" srcId="{0A0010C7-C8D4-4D79-AE81-5BADC2918749}" destId="{3250F67F-C404-4C32-846B-6935B2D86BFD}" srcOrd="0" destOrd="0" presId="urn:microsoft.com/office/officeart/2005/8/layout/vList2"/>
    <dgm:cxn modelId="{93FDE988-1A87-4167-BD58-0ABE07954243}" type="presOf" srcId="{8ADB8E4D-E847-4876-8141-F39CE6B76064}" destId="{FA9E661D-E934-4B9F-B6D3-CEE2B84BFEBB}" srcOrd="0" destOrd="0" presId="urn:microsoft.com/office/officeart/2005/8/layout/vList2"/>
    <dgm:cxn modelId="{4DA25FC0-74B2-4748-BABD-62533756A004}" srcId="{967711C0-CB8B-4B2A-9B98-480ED7563340}" destId="{27530648-8786-4911-A959-12D9564FB2CF}" srcOrd="3" destOrd="0" parTransId="{53E5604C-A137-4275-A0BD-AD0CA55203D5}" sibTransId="{D6BF42E5-B785-4B7A-875B-74F39BEA4EA7}"/>
    <dgm:cxn modelId="{EA762B3B-3726-468D-A29F-92A021FB82C1}" srcId="{967711C0-CB8B-4B2A-9B98-480ED7563340}" destId="{8ADB8E4D-E847-4876-8141-F39CE6B76064}" srcOrd="5" destOrd="0" parTransId="{DD25C3F0-03FC-4558-A774-F41E24433371}" sibTransId="{B158B505-C4C6-4860-8BCA-74D5EEF728F5}"/>
    <dgm:cxn modelId="{DC6FA633-F5C6-453D-94F9-6CC7568B78D5}" type="presOf" srcId="{967711C0-CB8B-4B2A-9B98-480ED7563340}" destId="{6ECB9396-A21E-4063-B7AF-8FB9DF682C5A}" srcOrd="0" destOrd="0" presId="urn:microsoft.com/office/officeart/2005/8/layout/vList2"/>
    <dgm:cxn modelId="{F9985EBF-3C99-4E30-B8EB-C30D9032ACDA}" srcId="{967711C0-CB8B-4B2A-9B98-480ED7563340}" destId="{DEB5D65C-C26D-45A1-9C59-F4C8FE445154}" srcOrd="1" destOrd="0" parTransId="{09BB3953-DD71-4D9B-A80A-4277FE98899C}" sibTransId="{F535EE6C-10E9-4A91-90F5-E0FB90F5AF04}"/>
    <dgm:cxn modelId="{4E0C079D-9197-4055-A139-8758126DDA9C}" type="presOf" srcId="{27530648-8786-4911-A959-12D9564FB2CF}" destId="{D9D23EC1-388B-4389-B5FE-98EFA0323027}" srcOrd="0" destOrd="0" presId="urn:microsoft.com/office/officeart/2005/8/layout/vList2"/>
    <dgm:cxn modelId="{680FA1E8-75FC-49DC-B4A7-6DB3201CC903}" type="presOf" srcId="{848DED39-18CD-44AA-875B-9842B56AE5A3}" destId="{BE0A862D-9CFD-4961-A9B6-C564B76FBBE3}" srcOrd="0" destOrd="0" presId="urn:microsoft.com/office/officeart/2005/8/layout/vList2"/>
    <dgm:cxn modelId="{4ADAEF26-703A-42B8-9039-B70E308532C2}" type="presParOf" srcId="{6ECB9396-A21E-4063-B7AF-8FB9DF682C5A}" destId="{3F1C70F0-C586-4535-89F9-3E594A255FDA}" srcOrd="0" destOrd="0" presId="urn:microsoft.com/office/officeart/2005/8/layout/vList2"/>
    <dgm:cxn modelId="{06CB5A4E-EC8E-4D13-A68D-E217F8EAA14C}" type="presParOf" srcId="{6ECB9396-A21E-4063-B7AF-8FB9DF682C5A}" destId="{171A3B02-0D02-4FDA-BB27-82B4681C7DBF}" srcOrd="1" destOrd="0" presId="urn:microsoft.com/office/officeart/2005/8/layout/vList2"/>
    <dgm:cxn modelId="{C58A700F-D8BA-4B3C-A79E-86BCA052F8F9}" type="presParOf" srcId="{6ECB9396-A21E-4063-B7AF-8FB9DF682C5A}" destId="{1FC8081C-269E-467C-8D92-9516856D92F8}" srcOrd="2" destOrd="0" presId="urn:microsoft.com/office/officeart/2005/8/layout/vList2"/>
    <dgm:cxn modelId="{A54D57C6-D1FD-480B-8B27-6089FF6D2CD6}" type="presParOf" srcId="{6ECB9396-A21E-4063-B7AF-8FB9DF682C5A}" destId="{16815D6F-A0CC-49C1-A814-153E2F852689}" srcOrd="3" destOrd="0" presId="urn:microsoft.com/office/officeart/2005/8/layout/vList2"/>
    <dgm:cxn modelId="{8E838D7B-7C5B-4524-9B8F-4B883FCBAF34}" type="presParOf" srcId="{6ECB9396-A21E-4063-B7AF-8FB9DF682C5A}" destId="{BE0A862D-9CFD-4961-A9B6-C564B76FBBE3}" srcOrd="4" destOrd="0" presId="urn:microsoft.com/office/officeart/2005/8/layout/vList2"/>
    <dgm:cxn modelId="{9A8DDF02-CE2D-4793-9B30-2934E3B99A8F}" type="presParOf" srcId="{6ECB9396-A21E-4063-B7AF-8FB9DF682C5A}" destId="{720E7AAE-3D78-4D10-AC3B-3F31B8C445E8}" srcOrd="5" destOrd="0" presId="urn:microsoft.com/office/officeart/2005/8/layout/vList2"/>
    <dgm:cxn modelId="{7D2EFB55-0C92-4DB7-88D7-5A0DC8B56972}" type="presParOf" srcId="{6ECB9396-A21E-4063-B7AF-8FB9DF682C5A}" destId="{D9D23EC1-388B-4389-B5FE-98EFA0323027}" srcOrd="6" destOrd="0" presId="urn:microsoft.com/office/officeart/2005/8/layout/vList2"/>
    <dgm:cxn modelId="{490605F3-2383-4DDE-91D4-87731CA70373}" type="presParOf" srcId="{6ECB9396-A21E-4063-B7AF-8FB9DF682C5A}" destId="{768982D1-CE0E-43A0-AFDA-8F4615747E4E}" srcOrd="7" destOrd="0" presId="urn:microsoft.com/office/officeart/2005/8/layout/vList2"/>
    <dgm:cxn modelId="{A017AF88-34FD-460C-ABC5-0D741CA5E4C6}" type="presParOf" srcId="{6ECB9396-A21E-4063-B7AF-8FB9DF682C5A}" destId="{3250F67F-C404-4C32-846B-6935B2D86BFD}" srcOrd="8" destOrd="0" presId="urn:microsoft.com/office/officeart/2005/8/layout/vList2"/>
    <dgm:cxn modelId="{8BBAEB4A-9730-434E-BE76-E1ACD0CD1A95}" type="presParOf" srcId="{6ECB9396-A21E-4063-B7AF-8FB9DF682C5A}" destId="{9C9DB3F0-77B0-46F5-80DC-982F2B049826}" srcOrd="9" destOrd="0" presId="urn:microsoft.com/office/officeart/2005/8/layout/vList2"/>
    <dgm:cxn modelId="{CEACB567-D3D3-4B9A-B630-E059F90C29C7}" type="presParOf" srcId="{6ECB9396-A21E-4063-B7AF-8FB9DF682C5A}" destId="{FA9E661D-E934-4B9F-B6D3-CEE2B84BFEB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Como a própria Microsoft aborda o BI Self Service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endParaRPr lang="pt-BR" sz="2800" dirty="0"/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324575" custLinFactNeighborX="710" custLinFactNeighborY="-51428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41C2E42-8B58-47EE-86AE-7173ADDDF0B0}" type="presOf" srcId="{259FA89E-AABF-4733-96C7-48816ABA025B}" destId="{1523E619-32ED-4517-B190-9B6D8F099C31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624BCD5C-9E01-4B87-8260-16DCC8D9FBC3}" type="presOf" srcId="{2F647799-C3DC-442C-B89C-9A7EFDCAB74B}" destId="{DEB47011-55A0-4967-BC9B-E65114EE4879}" srcOrd="0" destOrd="0" presId="urn:microsoft.com/office/officeart/2005/8/layout/vList2"/>
    <dgm:cxn modelId="{C553DA8E-5CC3-4473-A231-EAC4198D61C0}" type="presOf" srcId="{300C1BF4-F156-4CE8-985E-2699B3D01585}" destId="{25D8B920-4D26-4C1D-BED0-72114717341D}" srcOrd="0" destOrd="0" presId="urn:microsoft.com/office/officeart/2005/8/layout/vList2"/>
    <dgm:cxn modelId="{A9EA3C59-DBE9-4BCC-A814-2E7BA8F920FE}" type="presParOf" srcId="{1523E619-32ED-4517-B190-9B6D8F099C31}" destId="{25D8B920-4D26-4C1D-BED0-72114717341D}" srcOrd="0" destOrd="0" presId="urn:microsoft.com/office/officeart/2005/8/layout/vList2"/>
    <dgm:cxn modelId="{96365C30-B780-434B-BB8E-99999D943DC2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126485-6C53-4F68-9C51-389DA6E7D3F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F443151-DC4E-4AF7-BFD8-51B813DE2CC1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Sistemas</a:t>
          </a:r>
          <a:endParaRPr lang="pt-BR" sz="1200" b="1" dirty="0"/>
        </a:p>
      </dgm:t>
    </dgm:pt>
    <dgm:pt modelId="{E18CA801-FFCE-4686-A8E2-FAB06B4D7BDD}" type="parTrans" cxnId="{49F9017D-4A97-4687-B2BA-D088C8397B0A}">
      <dgm:prSet/>
      <dgm:spPr/>
      <dgm:t>
        <a:bodyPr/>
        <a:lstStyle/>
        <a:p>
          <a:endParaRPr lang="pt-BR"/>
        </a:p>
      </dgm:t>
    </dgm:pt>
    <dgm:pt modelId="{49319DEA-9B3D-4999-B9F2-2DC909CABE16}" type="sibTrans" cxnId="{49F9017D-4A97-4687-B2BA-D088C8397B0A}">
      <dgm:prSet/>
      <dgm:spPr/>
      <dgm:t>
        <a:bodyPr/>
        <a:lstStyle/>
        <a:p>
          <a:endParaRPr lang="pt-BR"/>
        </a:p>
      </dgm:t>
    </dgm:pt>
    <dgm:pt modelId="{A23C1CE8-2CA2-4C18-9697-CF3CE8BB7512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Dashboards</a:t>
          </a:r>
          <a:endParaRPr lang="pt-BR" sz="1200" b="1" dirty="0"/>
        </a:p>
      </dgm:t>
    </dgm:pt>
    <dgm:pt modelId="{1D382033-6EBC-483E-BC5D-E5053E471574}" type="parTrans" cxnId="{96F29584-D898-406F-8E89-8E506DE318A1}">
      <dgm:prSet/>
      <dgm:spPr/>
      <dgm:t>
        <a:bodyPr/>
        <a:lstStyle/>
        <a:p>
          <a:endParaRPr lang="pt-BR"/>
        </a:p>
      </dgm:t>
    </dgm:pt>
    <dgm:pt modelId="{47AF1153-0689-42A8-A0BA-09716316DE61}" type="sibTrans" cxnId="{96F29584-D898-406F-8E89-8E506DE318A1}">
      <dgm:prSet/>
      <dgm:spPr/>
      <dgm:t>
        <a:bodyPr/>
        <a:lstStyle/>
        <a:p>
          <a:endParaRPr lang="pt-BR"/>
        </a:p>
      </dgm:t>
    </dgm:pt>
    <dgm:pt modelId="{B1882241-5202-4537-8050-DF75B03E1DFB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Consultas OLAP</a:t>
          </a:r>
          <a:endParaRPr lang="pt-BR" sz="1200" b="1" dirty="0"/>
        </a:p>
      </dgm:t>
    </dgm:pt>
    <dgm:pt modelId="{8E48C911-E5E6-4711-A3AD-286BBD30176B}" type="parTrans" cxnId="{528F3F39-333A-4BF9-B0FE-4C4C33DE356E}">
      <dgm:prSet/>
      <dgm:spPr/>
      <dgm:t>
        <a:bodyPr/>
        <a:lstStyle/>
        <a:p>
          <a:endParaRPr lang="pt-BR"/>
        </a:p>
      </dgm:t>
    </dgm:pt>
    <dgm:pt modelId="{36292B41-D4B1-44EC-AB9A-2286D19ED3F9}" type="sibTrans" cxnId="{528F3F39-333A-4BF9-B0FE-4C4C33DE356E}">
      <dgm:prSet/>
      <dgm:spPr/>
      <dgm:t>
        <a:bodyPr/>
        <a:lstStyle/>
        <a:p>
          <a:endParaRPr lang="pt-BR"/>
        </a:p>
      </dgm:t>
    </dgm:pt>
    <dgm:pt modelId="{9B4B4373-62D4-4FCF-96F4-A94F29DF3F02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Consultas geoespaciais</a:t>
          </a:r>
          <a:endParaRPr lang="pt-BR" sz="1200" b="1" dirty="0"/>
        </a:p>
      </dgm:t>
    </dgm:pt>
    <dgm:pt modelId="{9F1C6332-39AB-445F-AA18-0B3D17701F2C}" type="parTrans" cxnId="{A9833C32-C532-480B-8A89-1AB4FE7DD877}">
      <dgm:prSet/>
      <dgm:spPr/>
      <dgm:t>
        <a:bodyPr/>
        <a:lstStyle/>
        <a:p>
          <a:endParaRPr lang="pt-BR"/>
        </a:p>
      </dgm:t>
    </dgm:pt>
    <dgm:pt modelId="{16DBB394-B48B-46FB-995C-6E4170AD76A2}" type="sibTrans" cxnId="{A9833C32-C532-480B-8A89-1AB4FE7DD877}">
      <dgm:prSet/>
      <dgm:spPr/>
      <dgm:t>
        <a:bodyPr/>
        <a:lstStyle/>
        <a:p>
          <a:endParaRPr lang="pt-BR"/>
        </a:p>
      </dgm:t>
    </dgm:pt>
    <dgm:pt modelId="{11DFE9E6-3AD2-4B9D-B5AA-4DD404717E81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Relatórios</a:t>
          </a:r>
          <a:endParaRPr lang="pt-BR" sz="1200" b="1" dirty="0"/>
        </a:p>
      </dgm:t>
    </dgm:pt>
    <dgm:pt modelId="{8C6DC14F-B8EB-4908-9BB6-4471EC3D294E}" type="parTrans" cxnId="{4DC4D3DF-CD91-43DD-8315-6511B6362ED3}">
      <dgm:prSet/>
      <dgm:spPr/>
      <dgm:t>
        <a:bodyPr/>
        <a:lstStyle/>
        <a:p>
          <a:endParaRPr lang="pt-BR"/>
        </a:p>
      </dgm:t>
    </dgm:pt>
    <dgm:pt modelId="{D06FA372-7D96-4102-9DD6-00AAED5367D5}" type="sibTrans" cxnId="{4DC4D3DF-CD91-43DD-8315-6511B6362ED3}">
      <dgm:prSet/>
      <dgm:spPr/>
      <dgm:t>
        <a:bodyPr/>
        <a:lstStyle/>
        <a:p>
          <a:endParaRPr lang="pt-BR"/>
        </a:p>
      </dgm:t>
    </dgm:pt>
    <dgm:pt modelId="{73AF4C93-D639-4029-AAB9-AE6953B0B5B3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Exportações</a:t>
          </a:r>
          <a:endParaRPr lang="pt-BR" sz="1200" b="1" dirty="0"/>
        </a:p>
      </dgm:t>
    </dgm:pt>
    <dgm:pt modelId="{15D3B95B-31A9-4477-BD3F-DB804B841BB3}" type="parTrans" cxnId="{8911555A-6DBE-4392-9911-30D53B7DCA45}">
      <dgm:prSet/>
      <dgm:spPr/>
      <dgm:t>
        <a:bodyPr/>
        <a:lstStyle/>
        <a:p>
          <a:endParaRPr lang="pt-BR"/>
        </a:p>
      </dgm:t>
    </dgm:pt>
    <dgm:pt modelId="{C979DB93-0F7C-4D45-86A8-4A864BBFB46D}" type="sibTrans" cxnId="{8911555A-6DBE-4392-9911-30D53B7DCA45}">
      <dgm:prSet/>
      <dgm:spPr/>
      <dgm:t>
        <a:bodyPr/>
        <a:lstStyle/>
        <a:p>
          <a:endParaRPr lang="pt-BR"/>
        </a:p>
      </dgm:t>
    </dgm:pt>
    <dgm:pt modelId="{A0DA57FE-0FC0-4021-9678-D2DCD8987FA3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Integrações</a:t>
          </a:r>
          <a:endParaRPr lang="pt-BR" sz="1200" b="1" dirty="0"/>
        </a:p>
      </dgm:t>
    </dgm:pt>
    <dgm:pt modelId="{1587D6C9-A05E-4564-9FC9-A4FB056B033D}" type="parTrans" cxnId="{4A78070C-F6C3-4F4E-B091-BB33E8D3D9B5}">
      <dgm:prSet/>
      <dgm:spPr/>
      <dgm:t>
        <a:bodyPr/>
        <a:lstStyle/>
        <a:p>
          <a:endParaRPr lang="pt-BR"/>
        </a:p>
      </dgm:t>
    </dgm:pt>
    <dgm:pt modelId="{DCF10E44-8DB9-4D2D-90FB-2763EBAE68EF}" type="sibTrans" cxnId="{4A78070C-F6C3-4F4E-B091-BB33E8D3D9B5}">
      <dgm:prSet/>
      <dgm:spPr/>
      <dgm:t>
        <a:bodyPr/>
        <a:lstStyle/>
        <a:p>
          <a:endParaRPr lang="pt-BR"/>
        </a:p>
      </dgm:t>
    </dgm:pt>
    <dgm:pt modelId="{964AF805-FCB0-4D9A-94A1-BC6A924C4851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Cruzamentos de dados</a:t>
          </a:r>
          <a:endParaRPr lang="pt-BR" sz="1200" b="1" dirty="0"/>
        </a:p>
      </dgm:t>
    </dgm:pt>
    <dgm:pt modelId="{607A2DCD-B7C0-43DE-95F3-C4041075CCAB}" type="parTrans" cxnId="{D53DDF8E-2022-44FD-9A71-A5D529F1C136}">
      <dgm:prSet/>
      <dgm:spPr/>
      <dgm:t>
        <a:bodyPr/>
        <a:lstStyle/>
        <a:p>
          <a:endParaRPr lang="pt-BR"/>
        </a:p>
      </dgm:t>
    </dgm:pt>
    <dgm:pt modelId="{9B5630AF-7288-4D5C-8386-67CA4BBB8BAB}" type="sibTrans" cxnId="{D53DDF8E-2022-44FD-9A71-A5D529F1C136}">
      <dgm:prSet/>
      <dgm:spPr/>
      <dgm:t>
        <a:bodyPr/>
        <a:lstStyle/>
        <a:p>
          <a:endParaRPr lang="pt-BR"/>
        </a:p>
      </dgm:t>
    </dgm:pt>
    <dgm:pt modelId="{8DADFE5D-87CD-42A4-8C69-37ABC31BA0E1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Projeções</a:t>
          </a:r>
          <a:endParaRPr lang="pt-BR" sz="1200" b="1" dirty="0"/>
        </a:p>
      </dgm:t>
    </dgm:pt>
    <dgm:pt modelId="{C44808DF-0B67-4651-A78E-BA8ADF18B330}" type="parTrans" cxnId="{5B85BF13-C7CA-4267-B592-5E65F127F242}">
      <dgm:prSet/>
      <dgm:spPr/>
      <dgm:t>
        <a:bodyPr/>
        <a:lstStyle/>
        <a:p>
          <a:endParaRPr lang="pt-BR"/>
        </a:p>
      </dgm:t>
    </dgm:pt>
    <dgm:pt modelId="{D1402818-DF20-436E-B2D1-FED0F8937C44}" type="sibTrans" cxnId="{5B85BF13-C7CA-4267-B592-5E65F127F242}">
      <dgm:prSet/>
      <dgm:spPr/>
      <dgm:t>
        <a:bodyPr/>
        <a:lstStyle/>
        <a:p>
          <a:endParaRPr lang="pt-BR"/>
        </a:p>
      </dgm:t>
    </dgm:pt>
    <dgm:pt modelId="{3491B89E-8B89-4B86-B227-405C806B922F}">
      <dgm:prSet phldrT="[Texto]" custT="1"/>
      <dgm:spPr/>
      <dgm:t>
        <a:bodyPr/>
        <a:lstStyle/>
        <a:p>
          <a:pPr rtl="0"/>
          <a:r>
            <a:rPr kumimoji="0" lang="pt-BR" sz="1200" b="1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Extração de conhecimento implícito</a:t>
          </a:r>
          <a:endParaRPr lang="pt-BR" sz="1200" b="1" dirty="0"/>
        </a:p>
      </dgm:t>
    </dgm:pt>
    <dgm:pt modelId="{AC2A2F62-1D11-4CB4-B34B-56ADB780F7A7}" type="parTrans" cxnId="{D56A9457-9814-4B5B-ACAB-8B453029A8B6}">
      <dgm:prSet/>
      <dgm:spPr/>
      <dgm:t>
        <a:bodyPr/>
        <a:lstStyle/>
        <a:p>
          <a:endParaRPr lang="pt-BR"/>
        </a:p>
      </dgm:t>
    </dgm:pt>
    <dgm:pt modelId="{0B8F44D9-53EE-49AF-ABC2-7C6C80C33937}" type="sibTrans" cxnId="{D56A9457-9814-4B5B-ACAB-8B453029A8B6}">
      <dgm:prSet/>
      <dgm:spPr/>
      <dgm:t>
        <a:bodyPr/>
        <a:lstStyle/>
        <a:p>
          <a:endParaRPr lang="pt-BR"/>
        </a:p>
      </dgm:t>
    </dgm:pt>
    <dgm:pt modelId="{82FF1DD7-F80E-4410-8B05-98D19EFA9731}" type="pres">
      <dgm:prSet presAssocID="{A8126485-6C53-4F68-9C51-389DA6E7D3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6CA7A3E-BC4C-478A-9883-547BD3A2D8CB}" type="pres">
      <dgm:prSet presAssocID="{9F443151-DC4E-4AF7-BFD8-51B813DE2CC1}" presName="node" presStyleLbl="node1" presStyleIdx="0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80E692-EE49-47A3-8355-9ED7F1BC67B2}" type="pres">
      <dgm:prSet presAssocID="{49319DEA-9B3D-4999-B9F2-2DC909CABE16}" presName="sibTrans" presStyleCnt="0"/>
      <dgm:spPr/>
    </dgm:pt>
    <dgm:pt modelId="{429E91E7-E9B9-40AD-A8CD-79D02403D7C1}" type="pres">
      <dgm:prSet presAssocID="{A23C1CE8-2CA2-4C18-9697-CF3CE8BB7512}" presName="node" presStyleLbl="node1" presStyleIdx="1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D70541B-F745-4B23-AA4E-6A7600CE8D6E}" type="pres">
      <dgm:prSet presAssocID="{47AF1153-0689-42A8-A0BA-09716316DE61}" presName="sibTrans" presStyleCnt="0"/>
      <dgm:spPr/>
    </dgm:pt>
    <dgm:pt modelId="{A31417F6-9370-4F5A-8588-F5F1DDA1680C}" type="pres">
      <dgm:prSet presAssocID="{B1882241-5202-4537-8050-DF75B03E1DFB}" presName="node" presStyleLbl="node1" presStyleIdx="2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79AA70E-0994-49C8-9227-9249113543E2}" type="pres">
      <dgm:prSet presAssocID="{36292B41-D4B1-44EC-AB9A-2286D19ED3F9}" presName="sibTrans" presStyleCnt="0"/>
      <dgm:spPr/>
    </dgm:pt>
    <dgm:pt modelId="{78487756-7B03-4CCB-BF35-472F6D6C7946}" type="pres">
      <dgm:prSet presAssocID="{9B4B4373-62D4-4FCF-96F4-A94F29DF3F02}" presName="node" presStyleLbl="node1" presStyleIdx="3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4040E2-8660-4D7E-A351-A7C0F86F81DE}" type="pres">
      <dgm:prSet presAssocID="{16DBB394-B48B-46FB-995C-6E4170AD76A2}" presName="sibTrans" presStyleCnt="0"/>
      <dgm:spPr/>
    </dgm:pt>
    <dgm:pt modelId="{F53C3D72-C2FE-4C67-912B-ABAA4C5C6CCA}" type="pres">
      <dgm:prSet presAssocID="{11DFE9E6-3AD2-4B9D-B5AA-4DD404717E81}" presName="node" presStyleLbl="node1" presStyleIdx="4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E950062-9ACA-4D19-8378-721442EF345E}" type="pres">
      <dgm:prSet presAssocID="{D06FA372-7D96-4102-9DD6-00AAED5367D5}" presName="sibTrans" presStyleCnt="0"/>
      <dgm:spPr/>
    </dgm:pt>
    <dgm:pt modelId="{E75C95DA-74C1-4136-8006-83D708F4DE31}" type="pres">
      <dgm:prSet presAssocID="{73AF4C93-D639-4029-AAB9-AE6953B0B5B3}" presName="node" presStyleLbl="node1" presStyleIdx="5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4712F94-A3C1-430A-8500-02365FE0A3E3}" type="pres">
      <dgm:prSet presAssocID="{C979DB93-0F7C-4D45-86A8-4A864BBFB46D}" presName="sibTrans" presStyleCnt="0"/>
      <dgm:spPr/>
    </dgm:pt>
    <dgm:pt modelId="{76FA33D2-C38C-43D5-AB97-400A83F0B337}" type="pres">
      <dgm:prSet presAssocID="{A0DA57FE-0FC0-4021-9678-D2DCD8987FA3}" presName="node" presStyleLbl="node1" presStyleIdx="6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01AD87D-F2DB-40E5-95C6-C688B38B1743}" type="pres">
      <dgm:prSet presAssocID="{DCF10E44-8DB9-4D2D-90FB-2763EBAE68EF}" presName="sibTrans" presStyleCnt="0"/>
      <dgm:spPr/>
    </dgm:pt>
    <dgm:pt modelId="{F942D090-5961-4B15-927E-57C2B04549E7}" type="pres">
      <dgm:prSet presAssocID="{964AF805-FCB0-4D9A-94A1-BC6A924C4851}" presName="node" presStyleLbl="node1" presStyleIdx="7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D524EC-B261-486E-86E1-5691D910C7B0}" type="pres">
      <dgm:prSet presAssocID="{9B5630AF-7288-4D5C-8386-67CA4BBB8BAB}" presName="sibTrans" presStyleCnt="0"/>
      <dgm:spPr/>
    </dgm:pt>
    <dgm:pt modelId="{A60C250D-7D12-4282-AD0A-9D850163C22B}" type="pres">
      <dgm:prSet presAssocID="{8DADFE5D-87CD-42A4-8C69-37ABC31BA0E1}" presName="node" presStyleLbl="node1" presStyleIdx="8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FEEC54-3930-487C-A09F-81445ACA41CA}" type="pres">
      <dgm:prSet presAssocID="{D1402818-DF20-436E-B2D1-FED0F8937C44}" presName="sibTrans" presStyleCnt="0"/>
      <dgm:spPr/>
    </dgm:pt>
    <dgm:pt modelId="{0104685B-4FC6-4B1B-838B-BED81820B88F}" type="pres">
      <dgm:prSet presAssocID="{3491B89E-8B89-4B86-B227-405C806B922F}" presName="node" presStyleLbl="node1" presStyleIdx="9" presStyleCnt="10" custScaleX="10883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D3A2A97-EFA5-49D1-8D44-2935A359E4A5}" type="presOf" srcId="{8DADFE5D-87CD-42A4-8C69-37ABC31BA0E1}" destId="{A60C250D-7D12-4282-AD0A-9D850163C22B}" srcOrd="0" destOrd="0" presId="urn:microsoft.com/office/officeart/2005/8/layout/default"/>
    <dgm:cxn modelId="{528F3F39-333A-4BF9-B0FE-4C4C33DE356E}" srcId="{A8126485-6C53-4F68-9C51-389DA6E7D3FE}" destId="{B1882241-5202-4537-8050-DF75B03E1DFB}" srcOrd="2" destOrd="0" parTransId="{8E48C911-E5E6-4711-A3AD-286BBD30176B}" sibTransId="{36292B41-D4B1-44EC-AB9A-2286D19ED3F9}"/>
    <dgm:cxn modelId="{9D635C64-EFC6-44A2-9CFA-1976B354CA60}" type="presOf" srcId="{964AF805-FCB0-4D9A-94A1-BC6A924C4851}" destId="{F942D090-5961-4B15-927E-57C2B04549E7}" srcOrd="0" destOrd="0" presId="urn:microsoft.com/office/officeart/2005/8/layout/default"/>
    <dgm:cxn modelId="{D53DDF8E-2022-44FD-9A71-A5D529F1C136}" srcId="{A8126485-6C53-4F68-9C51-389DA6E7D3FE}" destId="{964AF805-FCB0-4D9A-94A1-BC6A924C4851}" srcOrd="7" destOrd="0" parTransId="{607A2DCD-B7C0-43DE-95F3-C4041075CCAB}" sibTransId="{9B5630AF-7288-4D5C-8386-67CA4BBB8BAB}"/>
    <dgm:cxn modelId="{FF7E8000-E668-4E04-85D4-90E88D94859E}" type="presOf" srcId="{3491B89E-8B89-4B86-B227-405C806B922F}" destId="{0104685B-4FC6-4B1B-838B-BED81820B88F}" srcOrd="0" destOrd="0" presId="urn:microsoft.com/office/officeart/2005/8/layout/default"/>
    <dgm:cxn modelId="{A9833C32-C532-480B-8A89-1AB4FE7DD877}" srcId="{A8126485-6C53-4F68-9C51-389DA6E7D3FE}" destId="{9B4B4373-62D4-4FCF-96F4-A94F29DF3F02}" srcOrd="3" destOrd="0" parTransId="{9F1C6332-39AB-445F-AA18-0B3D17701F2C}" sibTransId="{16DBB394-B48B-46FB-995C-6E4170AD76A2}"/>
    <dgm:cxn modelId="{74BAAD3C-3192-48E5-9ACA-E2B44525CF39}" type="presOf" srcId="{A8126485-6C53-4F68-9C51-389DA6E7D3FE}" destId="{82FF1DD7-F80E-4410-8B05-98D19EFA9731}" srcOrd="0" destOrd="0" presId="urn:microsoft.com/office/officeart/2005/8/layout/default"/>
    <dgm:cxn modelId="{5B85BF13-C7CA-4267-B592-5E65F127F242}" srcId="{A8126485-6C53-4F68-9C51-389DA6E7D3FE}" destId="{8DADFE5D-87CD-42A4-8C69-37ABC31BA0E1}" srcOrd="8" destOrd="0" parTransId="{C44808DF-0B67-4651-A78E-BA8ADF18B330}" sibTransId="{D1402818-DF20-436E-B2D1-FED0F8937C44}"/>
    <dgm:cxn modelId="{5AD7F200-FCE1-45D9-948E-E6D419A8D03D}" type="presOf" srcId="{11DFE9E6-3AD2-4B9D-B5AA-4DD404717E81}" destId="{F53C3D72-C2FE-4C67-912B-ABAA4C5C6CCA}" srcOrd="0" destOrd="0" presId="urn:microsoft.com/office/officeart/2005/8/layout/default"/>
    <dgm:cxn modelId="{4A78070C-F6C3-4F4E-B091-BB33E8D3D9B5}" srcId="{A8126485-6C53-4F68-9C51-389DA6E7D3FE}" destId="{A0DA57FE-0FC0-4021-9678-D2DCD8987FA3}" srcOrd="6" destOrd="0" parTransId="{1587D6C9-A05E-4564-9FC9-A4FB056B033D}" sibTransId="{DCF10E44-8DB9-4D2D-90FB-2763EBAE68EF}"/>
    <dgm:cxn modelId="{49F9017D-4A97-4687-B2BA-D088C8397B0A}" srcId="{A8126485-6C53-4F68-9C51-389DA6E7D3FE}" destId="{9F443151-DC4E-4AF7-BFD8-51B813DE2CC1}" srcOrd="0" destOrd="0" parTransId="{E18CA801-FFCE-4686-A8E2-FAB06B4D7BDD}" sibTransId="{49319DEA-9B3D-4999-B9F2-2DC909CABE16}"/>
    <dgm:cxn modelId="{F9B04474-67D5-4455-8D4E-C5D0E5D51868}" type="presOf" srcId="{B1882241-5202-4537-8050-DF75B03E1DFB}" destId="{A31417F6-9370-4F5A-8588-F5F1DDA1680C}" srcOrd="0" destOrd="0" presId="urn:microsoft.com/office/officeart/2005/8/layout/default"/>
    <dgm:cxn modelId="{FCCA8705-1452-49F2-9411-E25B919897AB}" type="presOf" srcId="{A0DA57FE-0FC0-4021-9678-D2DCD8987FA3}" destId="{76FA33D2-C38C-43D5-AB97-400A83F0B337}" srcOrd="0" destOrd="0" presId="urn:microsoft.com/office/officeart/2005/8/layout/default"/>
    <dgm:cxn modelId="{D56A9457-9814-4B5B-ACAB-8B453029A8B6}" srcId="{A8126485-6C53-4F68-9C51-389DA6E7D3FE}" destId="{3491B89E-8B89-4B86-B227-405C806B922F}" srcOrd="9" destOrd="0" parTransId="{AC2A2F62-1D11-4CB4-B34B-56ADB780F7A7}" sibTransId="{0B8F44D9-53EE-49AF-ABC2-7C6C80C33937}"/>
    <dgm:cxn modelId="{4DC4D3DF-CD91-43DD-8315-6511B6362ED3}" srcId="{A8126485-6C53-4F68-9C51-389DA6E7D3FE}" destId="{11DFE9E6-3AD2-4B9D-B5AA-4DD404717E81}" srcOrd="4" destOrd="0" parTransId="{8C6DC14F-B8EB-4908-9BB6-4471EC3D294E}" sibTransId="{D06FA372-7D96-4102-9DD6-00AAED5367D5}"/>
    <dgm:cxn modelId="{6E28CC7D-D0DE-43B8-8E91-07F65DD6074D}" type="presOf" srcId="{9B4B4373-62D4-4FCF-96F4-A94F29DF3F02}" destId="{78487756-7B03-4CCB-BF35-472F6D6C7946}" srcOrd="0" destOrd="0" presId="urn:microsoft.com/office/officeart/2005/8/layout/default"/>
    <dgm:cxn modelId="{96F29584-D898-406F-8E89-8E506DE318A1}" srcId="{A8126485-6C53-4F68-9C51-389DA6E7D3FE}" destId="{A23C1CE8-2CA2-4C18-9697-CF3CE8BB7512}" srcOrd="1" destOrd="0" parTransId="{1D382033-6EBC-483E-BC5D-E5053E471574}" sibTransId="{47AF1153-0689-42A8-A0BA-09716316DE61}"/>
    <dgm:cxn modelId="{0A125ADD-9395-414E-BFEB-76A5BB5D4EB9}" type="presOf" srcId="{A23C1CE8-2CA2-4C18-9697-CF3CE8BB7512}" destId="{429E91E7-E9B9-40AD-A8CD-79D02403D7C1}" srcOrd="0" destOrd="0" presId="urn:microsoft.com/office/officeart/2005/8/layout/default"/>
    <dgm:cxn modelId="{8911555A-6DBE-4392-9911-30D53B7DCA45}" srcId="{A8126485-6C53-4F68-9C51-389DA6E7D3FE}" destId="{73AF4C93-D639-4029-AAB9-AE6953B0B5B3}" srcOrd="5" destOrd="0" parTransId="{15D3B95B-31A9-4477-BD3F-DB804B841BB3}" sibTransId="{C979DB93-0F7C-4D45-86A8-4A864BBFB46D}"/>
    <dgm:cxn modelId="{6B941114-C459-4D06-AD4B-60542A67F352}" type="presOf" srcId="{9F443151-DC4E-4AF7-BFD8-51B813DE2CC1}" destId="{76CA7A3E-BC4C-478A-9883-547BD3A2D8CB}" srcOrd="0" destOrd="0" presId="urn:microsoft.com/office/officeart/2005/8/layout/default"/>
    <dgm:cxn modelId="{4B077664-86CA-4C7B-9A18-5D07005695C8}" type="presOf" srcId="{73AF4C93-D639-4029-AAB9-AE6953B0B5B3}" destId="{E75C95DA-74C1-4136-8006-83D708F4DE31}" srcOrd="0" destOrd="0" presId="urn:microsoft.com/office/officeart/2005/8/layout/default"/>
    <dgm:cxn modelId="{0C274469-0475-4C01-883C-ED66A8249F7A}" type="presParOf" srcId="{82FF1DD7-F80E-4410-8B05-98D19EFA9731}" destId="{76CA7A3E-BC4C-478A-9883-547BD3A2D8CB}" srcOrd="0" destOrd="0" presId="urn:microsoft.com/office/officeart/2005/8/layout/default"/>
    <dgm:cxn modelId="{0190182C-BAF2-49E4-8FD3-6EB1DBCEBE6D}" type="presParOf" srcId="{82FF1DD7-F80E-4410-8B05-98D19EFA9731}" destId="{6D80E692-EE49-47A3-8355-9ED7F1BC67B2}" srcOrd="1" destOrd="0" presId="urn:microsoft.com/office/officeart/2005/8/layout/default"/>
    <dgm:cxn modelId="{F51CE473-591E-4312-8D69-181542938CDA}" type="presParOf" srcId="{82FF1DD7-F80E-4410-8B05-98D19EFA9731}" destId="{429E91E7-E9B9-40AD-A8CD-79D02403D7C1}" srcOrd="2" destOrd="0" presId="urn:microsoft.com/office/officeart/2005/8/layout/default"/>
    <dgm:cxn modelId="{C5589709-39DA-4F71-8B31-27E5683C04EB}" type="presParOf" srcId="{82FF1DD7-F80E-4410-8B05-98D19EFA9731}" destId="{BD70541B-F745-4B23-AA4E-6A7600CE8D6E}" srcOrd="3" destOrd="0" presId="urn:microsoft.com/office/officeart/2005/8/layout/default"/>
    <dgm:cxn modelId="{F4D76EF9-5B03-4436-82E7-34A05DDDDF29}" type="presParOf" srcId="{82FF1DD7-F80E-4410-8B05-98D19EFA9731}" destId="{A31417F6-9370-4F5A-8588-F5F1DDA1680C}" srcOrd="4" destOrd="0" presId="urn:microsoft.com/office/officeart/2005/8/layout/default"/>
    <dgm:cxn modelId="{7123226D-5DE3-4181-8265-EAD41F3CEF8A}" type="presParOf" srcId="{82FF1DD7-F80E-4410-8B05-98D19EFA9731}" destId="{879AA70E-0994-49C8-9227-9249113543E2}" srcOrd="5" destOrd="0" presId="urn:microsoft.com/office/officeart/2005/8/layout/default"/>
    <dgm:cxn modelId="{EE5FA08F-2B38-44AB-AEEE-C355611F00F7}" type="presParOf" srcId="{82FF1DD7-F80E-4410-8B05-98D19EFA9731}" destId="{78487756-7B03-4CCB-BF35-472F6D6C7946}" srcOrd="6" destOrd="0" presId="urn:microsoft.com/office/officeart/2005/8/layout/default"/>
    <dgm:cxn modelId="{9196E2A0-C996-4F71-A63F-0DE2F98CC286}" type="presParOf" srcId="{82FF1DD7-F80E-4410-8B05-98D19EFA9731}" destId="{2C4040E2-8660-4D7E-A351-A7C0F86F81DE}" srcOrd="7" destOrd="0" presId="urn:microsoft.com/office/officeart/2005/8/layout/default"/>
    <dgm:cxn modelId="{8305C821-4490-4EF1-AB22-075D4F39CC63}" type="presParOf" srcId="{82FF1DD7-F80E-4410-8B05-98D19EFA9731}" destId="{F53C3D72-C2FE-4C67-912B-ABAA4C5C6CCA}" srcOrd="8" destOrd="0" presId="urn:microsoft.com/office/officeart/2005/8/layout/default"/>
    <dgm:cxn modelId="{C9935F9D-7C1C-4E45-8785-D1ED4BF599E4}" type="presParOf" srcId="{82FF1DD7-F80E-4410-8B05-98D19EFA9731}" destId="{7E950062-9ACA-4D19-8378-721442EF345E}" srcOrd="9" destOrd="0" presId="urn:microsoft.com/office/officeart/2005/8/layout/default"/>
    <dgm:cxn modelId="{125753CB-C69C-4E2A-86D4-720CA7CAC69A}" type="presParOf" srcId="{82FF1DD7-F80E-4410-8B05-98D19EFA9731}" destId="{E75C95DA-74C1-4136-8006-83D708F4DE31}" srcOrd="10" destOrd="0" presId="urn:microsoft.com/office/officeart/2005/8/layout/default"/>
    <dgm:cxn modelId="{3DEA6AC5-7DCC-48B0-A177-E2DA762EACD2}" type="presParOf" srcId="{82FF1DD7-F80E-4410-8B05-98D19EFA9731}" destId="{34712F94-A3C1-430A-8500-02365FE0A3E3}" srcOrd="11" destOrd="0" presId="urn:microsoft.com/office/officeart/2005/8/layout/default"/>
    <dgm:cxn modelId="{A579FD1B-C937-4B29-8CF4-B824C628678C}" type="presParOf" srcId="{82FF1DD7-F80E-4410-8B05-98D19EFA9731}" destId="{76FA33D2-C38C-43D5-AB97-400A83F0B337}" srcOrd="12" destOrd="0" presId="urn:microsoft.com/office/officeart/2005/8/layout/default"/>
    <dgm:cxn modelId="{C9793674-705A-4EAE-84D2-736C0DC2D601}" type="presParOf" srcId="{82FF1DD7-F80E-4410-8B05-98D19EFA9731}" destId="{201AD87D-F2DB-40E5-95C6-C688B38B1743}" srcOrd="13" destOrd="0" presId="urn:microsoft.com/office/officeart/2005/8/layout/default"/>
    <dgm:cxn modelId="{0B95D418-F6DF-45F9-9547-DA28D456C2A8}" type="presParOf" srcId="{82FF1DD7-F80E-4410-8B05-98D19EFA9731}" destId="{F942D090-5961-4B15-927E-57C2B04549E7}" srcOrd="14" destOrd="0" presId="urn:microsoft.com/office/officeart/2005/8/layout/default"/>
    <dgm:cxn modelId="{430BB660-D81B-4E1F-8535-5747565A5FC6}" type="presParOf" srcId="{82FF1DD7-F80E-4410-8B05-98D19EFA9731}" destId="{F5D524EC-B261-486E-86E1-5691D910C7B0}" srcOrd="15" destOrd="0" presId="urn:microsoft.com/office/officeart/2005/8/layout/default"/>
    <dgm:cxn modelId="{21865F0F-CD63-436D-A2E7-772107452D7E}" type="presParOf" srcId="{82FF1DD7-F80E-4410-8B05-98D19EFA9731}" destId="{A60C250D-7D12-4282-AD0A-9D850163C22B}" srcOrd="16" destOrd="0" presId="urn:microsoft.com/office/officeart/2005/8/layout/default"/>
    <dgm:cxn modelId="{B55451F8-2DD7-492E-AE31-5213446E3950}" type="presParOf" srcId="{82FF1DD7-F80E-4410-8B05-98D19EFA9731}" destId="{59FEEC54-3930-487C-A09F-81445ACA41CA}" srcOrd="17" destOrd="0" presId="urn:microsoft.com/office/officeart/2005/8/layout/default"/>
    <dgm:cxn modelId="{37DB4ECF-48B3-47DE-9C5A-BD6D85AB960E}" type="presParOf" srcId="{82FF1DD7-F80E-4410-8B05-98D19EFA9731}" destId="{0104685B-4FC6-4B1B-838B-BED81820B88F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CB44B84F-0319-4F30-9BAD-3C7D6474249D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E3E8A8C-DE14-489B-B26F-6C8F12370F9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F82038B-E6BA-4BB1-B5B2-33170FA1B991}">
      <dgm:prSet phldrT="[Texto]" custT="1"/>
      <dgm:spPr/>
      <dgm:t>
        <a:bodyPr/>
        <a:lstStyle/>
        <a:p>
          <a:r>
            <a:rPr lang="pt-BR" sz="2400" dirty="0"/>
            <a:t>Aula 1</a:t>
          </a:r>
        </a:p>
      </dgm:t>
    </dgm:pt>
    <dgm:pt modelId="{6EAD967B-EC74-4DCC-A377-93F0A29C6C6F}" type="parTrans" cxnId="{E28D5288-00E3-4251-B582-B0F8EFE07FE2}">
      <dgm:prSet/>
      <dgm:spPr/>
      <dgm:t>
        <a:bodyPr/>
        <a:lstStyle/>
        <a:p>
          <a:endParaRPr lang="pt-BR"/>
        </a:p>
      </dgm:t>
    </dgm:pt>
    <dgm:pt modelId="{F7C3D673-B922-4F71-8B60-1CCCC6D9AE33}" type="sibTrans" cxnId="{E28D5288-00E3-4251-B582-B0F8EFE07FE2}">
      <dgm:prSet/>
      <dgm:spPr/>
      <dgm:t>
        <a:bodyPr/>
        <a:lstStyle/>
        <a:p>
          <a:endParaRPr lang="pt-BR"/>
        </a:p>
      </dgm:t>
    </dgm:pt>
    <dgm:pt modelId="{20BC9496-9674-46AA-BB10-3A3171D1EE6F}">
      <dgm:prSet phldrT="[Texto]" custT="1"/>
      <dgm:spPr/>
      <dgm:t>
        <a:bodyPr/>
        <a:lstStyle/>
        <a:p>
          <a:r>
            <a:rPr lang="pt-BR" sz="2400" dirty="0"/>
            <a:t>Aula 2</a:t>
          </a:r>
        </a:p>
      </dgm:t>
    </dgm:pt>
    <dgm:pt modelId="{78E3F9F7-666D-4E84-97A1-610A2C52A5DD}" type="parTrans" cxnId="{B4F520A5-9336-4D22-BA53-93C65A1799B1}">
      <dgm:prSet/>
      <dgm:spPr/>
      <dgm:t>
        <a:bodyPr/>
        <a:lstStyle/>
        <a:p>
          <a:endParaRPr lang="pt-BR"/>
        </a:p>
      </dgm:t>
    </dgm:pt>
    <dgm:pt modelId="{0BB4AA2F-0641-43E5-9222-863B16250F8C}" type="sibTrans" cxnId="{B4F520A5-9336-4D22-BA53-93C65A1799B1}">
      <dgm:prSet/>
      <dgm:spPr/>
      <dgm:t>
        <a:bodyPr/>
        <a:lstStyle/>
        <a:p>
          <a:endParaRPr lang="pt-BR"/>
        </a:p>
      </dgm:t>
    </dgm:pt>
    <dgm:pt modelId="{99A39A41-ACD8-4CD8-B5FD-9C94AF2D39C3}">
      <dgm:prSet phldrT="[Texto]" custT="1"/>
      <dgm:spPr/>
      <dgm:t>
        <a:bodyPr/>
        <a:lstStyle/>
        <a:p>
          <a:r>
            <a:rPr lang="pt-BR" sz="2400" dirty="0"/>
            <a:t>Visão Geral e Motivação </a:t>
          </a:r>
        </a:p>
      </dgm:t>
    </dgm:pt>
    <dgm:pt modelId="{92623F85-C4E9-4CB0-B1EE-B0BE927D7619}" type="parTrans" cxnId="{977E3371-B4E5-4AA0-8115-0BB0BF84D782}">
      <dgm:prSet/>
      <dgm:spPr/>
      <dgm:t>
        <a:bodyPr/>
        <a:lstStyle/>
        <a:p>
          <a:endParaRPr lang="pt-BR"/>
        </a:p>
      </dgm:t>
    </dgm:pt>
    <dgm:pt modelId="{3AC901AD-ADA8-4DF0-B7FB-06BB4BF12E35}" type="sibTrans" cxnId="{977E3371-B4E5-4AA0-8115-0BB0BF84D782}">
      <dgm:prSet/>
      <dgm:spPr/>
      <dgm:t>
        <a:bodyPr/>
        <a:lstStyle/>
        <a:p>
          <a:endParaRPr lang="pt-BR"/>
        </a:p>
      </dgm:t>
    </dgm:pt>
    <dgm:pt modelId="{A06F8868-0809-40D5-B0F0-72BB90420B98}">
      <dgm:prSet phldrT="[Texto]" custT="1"/>
      <dgm:spPr/>
      <dgm:t>
        <a:bodyPr/>
        <a:lstStyle/>
        <a:p>
          <a:r>
            <a:rPr lang="pt-BR" sz="2400" dirty="0"/>
            <a:t>Aulas 3</a:t>
          </a:r>
        </a:p>
      </dgm:t>
    </dgm:pt>
    <dgm:pt modelId="{CC4376E0-8908-43F8-9905-B56A3A0B425B}" type="parTrans" cxnId="{4368668F-4F73-4D34-A4E0-CE9308E93EF6}">
      <dgm:prSet/>
      <dgm:spPr/>
      <dgm:t>
        <a:bodyPr/>
        <a:lstStyle/>
        <a:p>
          <a:endParaRPr lang="pt-BR"/>
        </a:p>
      </dgm:t>
    </dgm:pt>
    <dgm:pt modelId="{86877EB0-3048-4804-8BED-38B447CE8411}" type="sibTrans" cxnId="{4368668F-4F73-4D34-A4E0-CE9308E93EF6}">
      <dgm:prSet/>
      <dgm:spPr/>
      <dgm:t>
        <a:bodyPr/>
        <a:lstStyle/>
        <a:p>
          <a:endParaRPr lang="pt-BR"/>
        </a:p>
      </dgm:t>
    </dgm:pt>
    <dgm:pt modelId="{C92B7AA4-8B29-4985-AE7C-4747002F4303}">
      <dgm:prSet phldrT="[Texto]" custT="1"/>
      <dgm:spPr/>
      <dgm:t>
        <a:bodyPr/>
        <a:lstStyle/>
        <a:p>
          <a:r>
            <a:rPr lang="pt-BR" sz="2400" dirty="0"/>
            <a:t>Uso tradicional do Excel  </a:t>
          </a:r>
        </a:p>
      </dgm:t>
    </dgm:pt>
    <dgm:pt modelId="{7216122C-FA1F-4CDD-8A6A-083AD7743116}" type="parTrans" cxnId="{15A52B81-2237-4F4A-8C5E-06B1E20F79D1}">
      <dgm:prSet/>
      <dgm:spPr/>
      <dgm:t>
        <a:bodyPr/>
        <a:lstStyle/>
        <a:p>
          <a:endParaRPr lang="pt-BR"/>
        </a:p>
      </dgm:t>
    </dgm:pt>
    <dgm:pt modelId="{BBE459B7-6F1C-4B1F-9E9E-37754B2F2800}" type="sibTrans" cxnId="{15A52B81-2237-4F4A-8C5E-06B1E20F79D1}">
      <dgm:prSet/>
      <dgm:spPr/>
      <dgm:t>
        <a:bodyPr/>
        <a:lstStyle/>
        <a:p>
          <a:endParaRPr lang="pt-BR"/>
        </a:p>
      </dgm:t>
    </dgm:pt>
    <dgm:pt modelId="{159867DC-2A4C-4E5C-BD62-DD206906E235}">
      <dgm:prSet phldrT="[Texto]" custT="1"/>
      <dgm:spPr/>
      <dgm:t>
        <a:bodyPr/>
        <a:lstStyle/>
        <a:p>
          <a:r>
            <a:rPr lang="pt-BR" sz="2400" dirty="0"/>
            <a:t>Excel como</a:t>
          </a:r>
          <a:r>
            <a:rPr lang="pt-BR" sz="2400" b="0" dirty="0"/>
            <a:t> repositório </a:t>
          </a:r>
          <a:r>
            <a:rPr lang="pt-BR" sz="2400" dirty="0"/>
            <a:t>(limitado!) de informação. </a:t>
          </a:r>
        </a:p>
      </dgm:t>
    </dgm:pt>
    <dgm:pt modelId="{59FE8FDA-AB83-45FB-82B1-02064AD5CD73}" type="parTrans" cxnId="{AF547F9E-245B-4A36-A679-487E4DBA2368}">
      <dgm:prSet/>
      <dgm:spPr/>
      <dgm:t>
        <a:bodyPr/>
        <a:lstStyle/>
        <a:p>
          <a:endParaRPr lang="pt-BR"/>
        </a:p>
      </dgm:t>
    </dgm:pt>
    <dgm:pt modelId="{89F33273-6007-40C8-9483-4F73B97DD033}" type="sibTrans" cxnId="{AF547F9E-245B-4A36-A679-487E4DBA2368}">
      <dgm:prSet/>
      <dgm:spPr/>
      <dgm:t>
        <a:bodyPr/>
        <a:lstStyle/>
        <a:p>
          <a:endParaRPr lang="pt-BR"/>
        </a:p>
      </dgm:t>
    </dgm:pt>
    <dgm:pt modelId="{887CF565-7774-4CCA-B93F-D4465428589C}">
      <dgm:prSet phldrT="[Texto]" custT="1"/>
      <dgm:spPr/>
      <dgm:t>
        <a:bodyPr/>
        <a:lstStyle/>
        <a:p>
          <a:r>
            <a:rPr lang="pt-BR" sz="2400" dirty="0"/>
            <a:t>Aula 6</a:t>
          </a:r>
        </a:p>
      </dgm:t>
    </dgm:pt>
    <dgm:pt modelId="{0BE5046D-CF93-4BCE-8A55-8AA7C037CF63}" type="parTrans" cxnId="{71C75695-0048-4B85-AC5E-574D04426B6C}">
      <dgm:prSet/>
      <dgm:spPr/>
      <dgm:t>
        <a:bodyPr/>
        <a:lstStyle/>
        <a:p>
          <a:endParaRPr lang="pt-BR"/>
        </a:p>
      </dgm:t>
    </dgm:pt>
    <dgm:pt modelId="{2E2E4EB7-6572-4A85-BF0F-DE956C737FF7}" type="sibTrans" cxnId="{71C75695-0048-4B85-AC5E-574D04426B6C}">
      <dgm:prSet/>
      <dgm:spPr/>
      <dgm:t>
        <a:bodyPr/>
        <a:lstStyle/>
        <a:p>
          <a:endParaRPr lang="pt-BR"/>
        </a:p>
      </dgm:t>
    </dgm:pt>
    <dgm:pt modelId="{30B19433-88E7-4142-BFE1-8A05CC6440E8}">
      <dgm:prSet phldrT="[Texto]" custT="1"/>
      <dgm:spPr/>
      <dgm:t>
        <a:bodyPr/>
        <a:lstStyle/>
        <a:p>
          <a:r>
            <a:rPr lang="pt-BR" sz="2400" dirty="0"/>
            <a:t>Power Query (visual)</a:t>
          </a:r>
        </a:p>
      </dgm:t>
    </dgm:pt>
    <dgm:pt modelId="{DABCC13D-F5FE-403C-9649-AAA14CA08601}" type="parTrans" cxnId="{F1E8DFCE-29E7-4BE9-BF98-0F333517CA91}">
      <dgm:prSet/>
      <dgm:spPr/>
      <dgm:t>
        <a:bodyPr/>
        <a:lstStyle/>
        <a:p>
          <a:endParaRPr lang="pt-BR"/>
        </a:p>
      </dgm:t>
    </dgm:pt>
    <dgm:pt modelId="{DE04481A-2DA4-4AC1-9A3D-D191A2AB7CF0}" type="sibTrans" cxnId="{F1E8DFCE-29E7-4BE9-BF98-0F333517CA91}">
      <dgm:prSet/>
      <dgm:spPr/>
      <dgm:t>
        <a:bodyPr/>
        <a:lstStyle/>
        <a:p>
          <a:endParaRPr lang="pt-BR"/>
        </a:p>
      </dgm:t>
    </dgm:pt>
    <dgm:pt modelId="{6237E8EB-5A7D-4ADE-9829-76B96754D5F6}">
      <dgm:prSet phldrT="[Texto]" custT="1"/>
      <dgm:spPr/>
      <dgm:t>
        <a:bodyPr/>
        <a:lstStyle/>
        <a:p>
          <a:r>
            <a:rPr lang="pt-BR" sz="2400"/>
            <a:t>Aula 5</a:t>
          </a:r>
          <a:endParaRPr lang="pt-BR" sz="2400" dirty="0"/>
        </a:p>
      </dgm:t>
    </dgm:pt>
    <dgm:pt modelId="{2C58A153-3564-4293-AF6E-D2F01249FBB7}" type="parTrans" cxnId="{3E76B99B-F565-4621-80B3-16830B84BDCF}">
      <dgm:prSet/>
      <dgm:spPr/>
      <dgm:t>
        <a:bodyPr/>
        <a:lstStyle/>
        <a:p>
          <a:endParaRPr lang="pt-BR"/>
        </a:p>
      </dgm:t>
    </dgm:pt>
    <dgm:pt modelId="{4E597CF8-70F8-4FA3-A74D-D6D8354F5986}" type="sibTrans" cxnId="{3E76B99B-F565-4621-80B3-16830B84BDCF}">
      <dgm:prSet/>
      <dgm:spPr/>
      <dgm:t>
        <a:bodyPr/>
        <a:lstStyle/>
        <a:p>
          <a:endParaRPr lang="pt-BR"/>
        </a:p>
      </dgm:t>
    </dgm:pt>
    <dgm:pt modelId="{8D6D44AC-0374-4DF2-82C0-EB5AC8DFB296}">
      <dgm:prSet phldrT="[Texto]" custT="1"/>
      <dgm:spPr/>
      <dgm:t>
        <a:bodyPr/>
        <a:lstStyle/>
        <a:p>
          <a:r>
            <a:rPr lang="pt-BR" sz="2400" dirty="0"/>
            <a:t>Aula 4</a:t>
          </a:r>
        </a:p>
      </dgm:t>
    </dgm:pt>
    <dgm:pt modelId="{5367772F-2197-4F2C-A704-2D02E187B0AB}" type="parTrans" cxnId="{FA38C97D-8E93-4149-B2C5-286663E32083}">
      <dgm:prSet/>
      <dgm:spPr/>
      <dgm:t>
        <a:bodyPr/>
        <a:lstStyle/>
        <a:p>
          <a:endParaRPr lang="pt-BR"/>
        </a:p>
      </dgm:t>
    </dgm:pt>
    <dgm:pt modelId="{2C9401D3-3D2C-4655-B0E1-CE8EDC862E52}" type="sibTrans" cxnId="{FA38C97D-8E93-4149-B2C5-286663E32083}">
      <dgm:prSet/>
      <dgm:spPr/>
      <dgm:t>
        <a:bodyPr/>
        <a:lstStyle/>
        <a:p>
          <a:endParaRPr lang="pt-BR"/>
        </a:p>
      </dgm:t>
    </dgm:pt>
    <dgm:pt modelId="{0AB16537-F9B6-484C-B0CA-317B5B4B54FF}">
      <dgm:prSet phldrT="[Texto]" custT="1"/>
      <dgm:spPr/>
      <dgm:t>
        <a:bodyPr/>
        <a:lstStyle/>
        <a:p>
          <a:r>
            <a:rPr lang="pt-BR" sz="2400" dirty="0"/>
            <a:t>Repositório Limitado -&gt; Arquitetura da Informação</a:t>
          </a:r>
        </a:p>
      </dgm:t>
    </dgm:pt>
    <dgm:pt modelId="{02FA88A3-F1EF-4F59-BD0F-DF57E0A21591}" type="parTrans" cxnId="{9D4A2EB2-95E2-4F15-BC44-78471118CC3C}">
      <dgm:prSet/>
      <dgm:spPr/>
      <dgm:t>
        <a:bodyPr/>
        <a:lstStyle/>
        <a:p>
          <a:endParaRPr lang="pt-BR"/>
        </a:p>
      </dgm:t>
    </dgm:pt>
    <dgm:pt modelId="{04631632-1723-42F9-8123-97D1DED8744C}" type="sibTrans" cxnId="{9D4A2EB2-95E2-4F15-BC44-78471118CC3C}">
      <dgm:prSet/>
      <dgm:spPr/>
      <dgm:t>
        <a:bodyPr/>
        <a:lstStyle/>
        <a:p>
          <a:endParaRPr lang="pt-BR"/>
        </a:p>
      </dgm:t>
    </dgm:pt>
    <dgm:pt modelId="{1DE23FBD-2F3F-457E-9C0B-28612314C697}">
      <dgm:prSet phldrT="[Texto]" custT="1"/>
      <dgm:spPr/>
      <dgm:t>
        <a:bodyPr/>
        <a:lstStyle/>
        <a:p>
          <a:r>
            <a:rPr lang="pt-BR" sz="2400" dirty="0"/>
            <a:t>Power Query (linguagem M)</a:t>
          </a:r>
        </a:p>
      </dgm:t>
    </dgm:pt>
    <dgm:pt modelId="{EA5D372B-453A-43B9-9570-8120595052AD}" type="parTrans" cxnId="{39BB6EE9-FEAA-4293-98A6-D2BB62BDF059}">
      <dgm:prSet/>
      <dgm:spPr/>
      <dgm:t>
        <a:bodyPr/>
        <a:lstStyle/>
        <a:p>
          <a:endParaRPr lang="pt-BR"/>
        </a:p>
      </dgm:t>
    </dgm:pt>
    <dgm:pt modelId="{8CA11B1A-BE49-46A1-A85C-3EB9211E85A0}" type="sibTrans" cxnId="{39BB6EE9-FEAA-4293-98A6-D2BB62BDF059}">
      <dgm:prSet/>
      <dgm:spPr/>
      <dgm:t>
        <a:bodyPr/>
        <a:lstStyle/>
        <a:p>
          <a:endParaRPr lang="pt-BR"/>
        </a:p>
      </dgm:t>
    </dgm:pt>
    <dgm:pt modelId="{4F9FD1CE-6F70-46F8-8ECE-B63DD610FD63}" type="pres">
      <dgm:prSet presAssocID="{DE3E8A8C-DE14-489B-B26F-6C8F12370F9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42CEA3C-1E83-43ED-809D-279F2E098194}" type="pres">
      <dgm:prSet presAssocID="{BF82038B-E6BA-4BB1-B5B2-33170FA1B991}" presName="linNode" presStyleCnt="0"/>
      <dgm:spPr/>
    </dgm:pt>
    <dgm:pt modelId="{CCE6C1EA-9169-4BDA-BE53-92B7954900E0}" type="pres">
      <dgm:prSet presAssocID="{BF82038B-E6BA-4BB1-B5B2-33170FA1B991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D2DEAB-8B69-44FD-90F6-8E9ECA52FEF2}" type="pres">
      <dgm:prSet presAssocID="{BF82038B-E6BA-4BB1-B5B2-33170FA1B991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EE8D88-2C0C-41B6-AC78-088B9DD3E9D4}" type="pres">
      <dgm:prSet presAssocID="{F7C3D673-B922-4F71-8B60-1CCCC6D9AE33}" presName="sp" presStyleCnt="0"/>
      <dgm:spPr/>
    </dgm:pt>
    <dgm:pt modelId="{86A7D3E6-3D7B-41A5-A9CB-338C9A1F5208}" type="pres">
      <dgm:prSet presAssocID="{20BC9496-9674-46AA-BB10-3A3171D1EE6F}" presName="linNode" presStyleCnt="0"/>
      <dgm:spPr/>
    </dgm:pt>
    <dgm:pt modelId="{01F71FAB-660A-4D08-B952-33B075CFE2E1}" type="pres">
      <dgm:prSet presAssocID="{20BC9496-9674-46AA-BB10-3A3171D1EE6F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C66DF0A-7D11-4A52-AE55-9D0D0327CD1B}" type="pres">
      <dgm:prSet presAssocID="{20BC9496-9674-46AA-BB10-3A3171D1EE6F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AAB445E-3051-46FE-B91C-CE33524F12FA}" type="pres">
      <dgm:prSet presAssocID="{0BB4AA2F-0641-43E5-9222-863B16250F8C}" presName="sp" presStyleCnt="0"/>
      <dgm:spPr/>
    </dgm:pt>
    <dgm:pt modelId="{635245E9-3143-4B61-BD7D-C56B7F8E23C0}" type="pres">
      <dgm:prSet presAssocID="{A06F8868-0809-40D5-B0F0-72BB90420B98}" presName="linNode" presStyleCnt="0"/>
      <dgm:spPr/>
    </dgm:pt>
    <dgm:pt modelId="{4CCF1728-0586-47FF-AC7C-7DF211442689}" type="pres">
      <dgm:prSet presAssocID="{A06F8868-0809-40D5-B0F0-72BB90420B98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060D824-BA41-4E43-B437-15F2B0E82ED9}" type="pres">
      <dgm:prSet presAssocID="{A06F8868-0809-40D5-B0F0-72BB90420B98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F64EBA8-6012-4D1C-85EA-00C446474957}" type="pres">
      <dgm:prSet presAssocID="{86877EB0-3048-4804-8BED-38B447CE8411}" presName="sp" presStyleCnt="0"/>
      <dgm:spPr/>
    </dgm:pt>
    <dgm:pt modelId="{AB9D4092-5DC1-4F5C-8803-9EF3FAB87234}" type="pres">
      <dgm:prSet presAssocID="{8D6D44AC-0374-4DF2-82C0-EB5AC8DFB296}" presName="linNode" presStyleCnt="0"/>
      <dgm:spPr/>
    </dgm:pt>
    <dgm:pt modelId="{ABB09FB2-3A65-4585-AF0A-7A82D6BD5C44}" type="pres">
      <dgm:prSet presAssocID="{8D6D44AC-0374-4DF2-82C0-EB5AC8DFB296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22F7B2F-2715-47BD-8306-541A4FDCF40F}" type="pres">
      <dgm:prSet presAssocID="{8D6D44AC-0374-4DF2-82C0-EB5AC8DFB296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C7B262-96FC-4BD6-9ACB-CD7D7EE28682}" type="pres">
      <dgm:prSet presAssocID="{2C9401D3-3D2C-4655-B0E1-CE8EDC862E52}" presName="sp" presStyleCnt="0"/>
      <dgm:spPr/>
    </dgm:pt>
    <dgm:pt modelId="{C6CFDC72-42E6-4088-ADF5-C9AAE77B2C90}" type="pres">
      <dgm:prSet presAssocID="{6237E8EB-5A7D-4ADE-9829-76B96754D5F6}" presName="linNode" presStyleCnt="0"/>
      <dgm:spPr/>
    </dgm:pt>
    <dgm:pt modelId="{3A7D6BDA-BFEA-4983-8961-249BE6458D82}" type="pres">
      <dgm:prSet presAssocID="{6237E8EB-5A7D-4ADE-9829-76B96754D5F6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D819D6C-DADF-48D4-8939-5554F86039C1}" type="pres">
      <dgm:prSet presAssocID="{6237E8EB-5A7D-4ADE-9829-76B96754D5F6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D8E7EC-4109-4AC2-9F0A-29CCE4071C4F}" type="pres">
      <dgm:prSet presAssocID="{4E597CF8-70F8-4FA3-A74D-D6D8354F5986}" presName="sp" presStyleCnt="0"/>
      <dgm:spPr/>
    </dgm:pt>
    <dgm:pt modelId="{D7CEE091-2F5F-4671-93EE-3C7163AACDB7}" type="pres">
      <dgm:prSet presAssocID="{887CF565-7774-4CCA-B93F-D4465428589C}" presName="linNode" presStyleCnt="0"/>
      <dgm:spPr/>
    </dgm:pt>
    <dgm:pt modelId="{F7610CE6-4DC7-40BD-BAFE-7A20768EC4E4}" type="pres">
      <dgm:prSet presAssocID="{887CF565-7774-4CCA-B93F-D4465428589C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C956EC-B970-41A6-AE66-CB2FC0A410DD}" type="pres">
      <dgm:prSet presAssocID="{887CF565-7774-4CCA-B93F-D4465428589C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7568E30-27A2-457E-BAC1-5B33EF579341}" type="presOf" srcId="{159867DC-2A4C-4E5C-BD62-DD206906E235}" destId="{B060D824-BA41-4E43-B437-15F2B0E82ED9}" srcOrd="0" destOrd="0" presId="urn:microsoft.com/office/officeart/2005/8/layout/vList5"/>
    <dgm:cxn modelId="{4E69D5CE-B10D-4C2F-BF4E-A95C96ED43F3}" type="presOf" srcId="{20BC9496-9674-46AA-BB10-3A3171D1EE6F}" destId="{01F71FAB-660A-4D08-B952-33B075CFE2E1}" srcOrd="0" destOrd="0" presId="urn:microsoft.com/office/officeart/2005/8/layout/vList5"/>
    <dgm:cxn modelId="{BAB05439-499C-4F14-8034-01A13353FDC4}" type="presOf" srcId="{1DE23FBD-2F3F-457E-9C0B-28612314C697}" destId="{84C956EC-B970-41A6-AE66-CB2FC0A410DD}" srcOrd="0" destOrd="0" presId="urn:microsoft.com/office/officeart/2005/8/layout/vList5"/>
    <dgm:cxn modelId="{FA38C97D-8E93-4149-B2C5-286663E32083}" srcId="{DE3E8A8C-DE14-489B-B26F-6C8F12370F98}" destId="{8D6D44AC-0374-4DF2-82C0-EB5AC8DFB296}" srcOrd="3" destOrd="0" parTransId="{5367772F-2197-4F2C-A704-2D02E187B0AB}" sibTransId="{2C9401D3-3D2C-4655-B0E1-CE8EDC862E52}"/>
    <dgm:cxn modelId="{B4F520A5-9336-4D22-BA53-93C65A1799B1}" srcId="{DE3E8A8C-DE14-489B-B26F-6C8F12370F98}" destId="{20BC9496-9674-46AA-BB10-3A3171D1EE6F}" srcOrd="1" destOrd="0" parTransId="{78E3F9F7-666D-4E84-97A1-610A2C52A5DD}" sibTransId="{0BB4AA2F-0641-43E5-9222-863B16250F8C}"/>
    <dgm:cxn modelId="{D28F1FC3-359E-45AF-A0A0-0905E81AD7DF}" type="presOf" srcId="{6237E8EB-5A7D-4ADE-9829-76B96754D5F6}" destId="{3A7D6BDA-BFEA-4983-8961-249BE6458D82}" srcOrd="0" destOrd="0" presId="urn:microsoft.com/office/officeart/2005/8/layout/vList5"/>
    <dgm:cxn modelId="{B62ECCD3-25C7-42B9-BFC6-67DD6BDD91DF}" type="presOf" srcId="{A06F8868-0809-40D5-B0F0-72BB90420B98}" destId="{4CCF1728-0586-47FF-AC7C-7DF211442689}" srcOrd="0" destOrd="0" presId="urn:microsoft.com/office/officeart/2005/8/layout/vList5"/>
    <dgm:cxn modelId="{7DD7AA8E-F134-4AB9-B13B-052AA1E57107}" type="presOf" srcId="{DE3E8A8C-DE14-489B-B26F-6C8F12370F98}" destId="{4F9FD1CE-6F70-46F8-8ECE-B63DD610FD63}" srcOrd="0" destOrd="0" presId="urn:microsoft.com/office/officeart/2005/8/layout/vList5"/>
    <dgm:cxn modelId="{977E3371-B4E5-4AA0-8115-0BB0BF84D782}" srcId="{BF82038B-E6BA-4BB1-B5B2-33170FA1B991}" destId="{99A39A41-ACD8-4CD8-B5FD-9C94AF2D39C3}" srcOrd="0" destOrd="0" parTransId="{92623F85-C4E9-4CB0-B1EE-B0BE927D7619}" sibTransId="{3AC901AD-ADA8-4DF0-B7FB-06BB4BF12E35}"/>
    <dgm:cxn modelId="{E28D5288-00E3-4251-B582-B0F8EFE07FE2}" srcId="{DE3E8A8C-DE14-489B-B26F-6C8F12370F98}" destId="{BF82038B-E6BA-4BB1-B5B2-33170FA1B991}" srcOrd="0" destOrd="0" parTransId="{6EAD967B-EC74-4DCC-A377-93F0A29C6C6F}" sibTransId="{F7C3D673-B922-4F71-8B60-1CCCC6D9AE33}"/>
    <dgm:cxn modelId="{E05FF539-A285-4B78-9060-FECE0C59D20F}" type="presOf" srcId="{BF82038B-E6BA-4BB1-B5B2-33170FA1B991}" destId="{CCE6C1EA-9169-4BDA-BE53-92B7954900E0}" srcOrd="0" destOrd="0" presId="urn:microsoft.com/office/officeart/2005/8/layout/vList5"/>
    <dgm:cxn modelId="{39BB6EE9-FEAA-4293-98A6-D2BB62BDF059}" srcId="{887CF565-7774-4CCA-B93F-D4465428589C}" destId="{1DE23FBD-2F3F-457E-9C0B-28612314C697}" srcOrd="0" destOrd="0" parTransId="{EA5D372B-453A-43B9-9570-8120595052AD}" sibTransId="{8CA11B1A-BE49-46A1-A85C-3EB9211E85A0}"/>
    <dgm:cxn modelId="{4FC8A0FF-786A-4463-A592-A289DD7A7435}" type="presOf" srcId="{0AB16537-F9B6-484C-B0CA-317B5B4B54FF}" destId="{522F7B2F-2715-47BD-8306-541A4FDCF40F}" srcOrd="0" destOrd="0" presId="urn:microsoft.com/office/officeart/2005/8/layout/vList5"/>
    <dgm:cxn modelId="{1F08326E-546E-4A66-8BAF-9D8D1221C4F3}" type="presOf" srcId="{C92B7AA4-8B29-4985-AE7C-4747002F4303}" destId="{8C66DF0A-7D11-4A52-AE55-9D0D0327CD1B}" srcOrd="0" destOrd="0" presId="urn:microsoft.com/office/officeart/2005/8/layout/vList5"/>
    <dgm:cxn modelId="{D9915913-7499-4F38-9111-FAFB78FD46CC}" type="presOf" srcId="{99A39A41-ACD8-4CD8-B5FD-9C94AF2D39C3}" destId="{89D2DEAB-8B69-44FD-90F6-8E9ECA52FEF2}" srcOrd="0" destOrd="0" presId="urn:microsoft.com/office/officeart/2005/8/layout/vList5"/>
    <dgm:cxn modelId="{F1E8DFCE-29E7-4BE9-BF98-0F333517CA91}" srcId="{6237E8EB-5A7D-4ADE-9829-76B96754D5F6}" destId="{30B19433-88E7-4142-BFE1-8A05CC6440E8}" srcOrd="0" destOrd="0" parTransId="{DABCC13D-F5FE-403C-9649-AAA14CA08601}" sibTransId="{DE04481A-2DA4-4AC1-9A3D-D191A2AB7CF0}"/>
    <dgm:cxn modelId="{AF547F9E-245B-4A36-A679-487E4DBA2368}" srcId="{A06F8868-0809-40D5-B0F0-72BB90420B98}" destId="{159867DC-2A4C-4E5C-BD62-DD206906E235}" srcOrd="0" destOrd="0" parTransId="{59FE8FDA-AB83-45FB-82B1-02064AD5CD73}" sibTransId="{89F33273-6007-40C8-9483-4F73B97DD033}"/>
    <dgm:cxn modelId="{578A7F3C-8B8E-42F3-A1A9-222C04AEFF96}" type="presOf" srcId="{30B19433-88E7-4142-BFE1-8A05CC6440E8}" destId="{4D819D6C-DADF-48D4-8939-5554F86039C1}" srcOrd="0" destOrd="0" presId="urn:microsoft.com/office/officeart/2005/8/layout/vList5"/>
    <dgm:cxn modelId="{9D4A2EB2-95E2-4F15-BC44-78471118CC3C}" srcId="{8D6D44AC-0374-4DF2-82C0-EB5AC8DFB296}" destId="{0AB16537-F9B6-484C-B0CA-317B5B4B54FF}" srcOrd="0" destOrd="0" parTransId="{02FA88A3-F1EF-4F59-BD0F-DF57E0A21591}" sibTransId="{04631632-1723-42F9-8123-97D1DED8744C}"/>
    <dgm:cxn modelId="{DD365330-80B7-4CF2-A875-C53CD965E955}" type="presOf" srcId="{887CF565-7774-4CCA-B93F-D4465428589C}" destId="{F7610CE6-4DC7-40BD-BAFE-7A20768EC4E4}" srcOrd="0" destOrd="0" presId="urn:microsoft.com/office/officeart/2005/8/layout/vList5"/>
    <dgm:cxn modelId="{3E76B99B-F565-4621-80B3-16830B84BDCF}" srcId="{DE3E8A8C-DE14-489B-B26F-6C8F12370F98}" destId="{6237E8EB-5A7D-4ADE-9829-76B96754D5F6}" srcOrd="4" destOrd="0" parTransId="{2C58A153-3564-4293-AF6E-D2F01249FBB7}" sibTransId="{4E597CF8-70F8-4FA3-A74D-D6D8354F5986}"/>
    <dgm:cxn modelId="{71C75695-0048-4B85-AC5E-574D04426B6C}" srcId="{DE3E8A8C-DE14-489B-B26F-6C8F12370F98}" destId="{887CF565-7774-4CCA-B93F-D4465428589C}" srcOrd="5" destOrd="0" parTransId="{0BE5046D-CF93-4BCE-8A55-8AA7C037CF63}" sibTransId="{2E2E4EB7-6572-4A85-BF0F-DE956C737FF7}"/>
    <dgm:cxn modelId="{4368668F-4F73-4D34-A4E0-CE9308E93EF6}" srcId="{DE3E8A8C-DE14-489B-B26F-6C8F12370F98}" destId="{A06F8868-0809-40D5-B0F0-72BB90420B98}" srcOrd="2" destOrd="0" parTransId="{CC4376E0-8908-43F8-9905-B56A3A0B425B}" sibTransId="{86877EB0-3048-4804-8BED-38B447CE8411}"/>
    <dgm:cxn modelId="{7D11D3EC-E00A-4F98-85F2-0BF3C0FC02A6}" type="presOf" srcId="{8D6D44AC-0374-4DF2-82C0-EB5AC8DFB296}" destId="{ABB09FB2-3A65-4585-AF0A-7A82D6BD5C44}" srcOrd="0" destOrd="0" presId="urn:microsoft.com/office/officeart/2005/8/layout/vList5"/>
    <dgm:cxn modelId="{15A52B81-2237-4F4A-8C5E-06B1E20F79D1}" srcId="{20BC9496-9674-46AA-BB10-3A3171D1EE6F}" destId="{C92B7AA4-8B29-4985-AE7C-4747002F4303}" srcOrd="0" destOrd="0" parTransId="{7216122C-FA1F-4CDD-8A6A-083AD7743116}" sibTransId="{BBE459B7-6F1C-4B1F-9E9E-37754B2F2800}"/>
    <dgm:cxn modelId="{51905C60-CD2E-4157-AED9-34858846A0B3}" type="presParOf" srcId="{4F9FD1CE-6F70-46F8-8ECE-B63DD610FD63}" destId="{C42CEA3C-1E83-43ED-809D-279F2E098194}" srcOrd="0" destOrd="0" presId="urn:microsoft.com/office/officeart/2005/8/layout/vList5"/>
    <dgm:cxn modelId="{F9D73C59-E77F-461F-8FA5-DD5F2D6B0374}" type="presParOf" srcId="{C42CEA3C-1E83-43ED-809D-279F2E098194}" destId="{CCE6C1EA-9169-4BDA-BE53-92B7954900E0}" srcOrd="0" destOrd="0" presId="urn:microsoft.com/office/officeart/2005/8/layout/vList5"/>
    <dgm:cxn modelId="{0CFD95E5-D8B3-495A-8F97-06866F6DD32E}" type="presParOf" srcId="{C42CEA3C-1E83-43ED-809D-279F2E098194}" destId="{89D2DEAB-8B69-44FD-90F6-8E9ECA52FEF2}" srcOrd="1" destOrd="0" presId="urn:microsoft.com/office/officeart/2005/8/layout/vList5"/>
    <dgm:cxn modelId="{155A5A82-9C86-44D0-8B16-BC31FD2EF2C5}" type="presParOf" srcId="{4F9FD1CE-6F70-46F8-8ECE-B63DD610FD63}" destId="{6EEE8D88-2C0C-41B6-AC78-088B9DD3E9D4}" srcOrd="1" destOrd="0" presId="urn:microsoft.com/office/officeart/2005/8/layout/vList5"/>
    <dgm:cxn modelId="{B5BB8DB3-AD9F-4A7C-B809-94126902DAA4}" type="presParOf" srcId="{4F9FD1CE-6F70-46F8-8ECE-B63DD610FD63}" destId="{86A7D3E6-3D7B-41A5-A9CB-338C9A1F5208}" srcOrd="2" destOrd="0" presId="urn:microsoft.com/office/officeart/2005/8/layout/vList5"/>
    <dgm:cxn modelId="{81B81285-4719-4055-9DCB-37E9862E58D3}" type="presParOf" srcId="{86A7D3E6-3D7B-41A5-A9CB-338C9A1F5208}" destId="{01F71FAB-660A-4D08-B952-33B075CFE2E1}" srcOrd="0" destOrd="0" presId="urn:microsoft.com/office/officeart/2005/8/layout/vList5"/>
    <dgm:cxn modelId="{D95FB8B5-9BFA-4E2F-BD4D-E7795C695FA9}" type="presParOf" srcId="{86A7D3E6-3D7B-41A5-A9CB-338C9A1F5208}" destId="{8C66DF0A-7D11-4A52-AE55-9D0D0327CD1B}" srcOrd="1" destOrd="0" presId="urn:microsoft.com/office/officeart/2005/8/layout/vList5"/>
    <dgm:cxn modelId="{CFDFC428-B6D4-46FD-90CC-09C86D5517D1}" type="presParOf" srcId="{4F9FD1CE-6F70-46F8-8ECE-B63DD610FD63}" destId="{DAAB445E-3051-46FE-B91C-CE33524F12FA}" srcOrd="3" destOrd="0" presId="urn:microsoft.com/office/officeart/2005/8/layout/vList5"/>
    <dgm:cxn modelId="{FB0B5746-B4E3-4718-A7D4-1057D576636F}" type="presParOf" srcId="{4F9FD1CE-6F70-46F8-8ECE-B63DD610FD63}" destId="{635245E9-3143-4B61-BD7D-C56B7F8E23C0}" srcOrd="4" destOrd="0" presId="urn:microsoft.com/office/officeart/2005/8/layout/vList5"/>
    <dgm:cxn modelId="{89ED329A-9F68-45CD-BCD3-1363AB3B6D53}" type="presParOf" srcId="{635245E9-3143-4B61-BD7D-C56B7F8E23C0}" destId="{4CCF1728-0586-47FF-AC7C-7DF211442689}" srcOrd="0" destOrd="0" presId="urn:microsoft.com/office/officeart/2005/8/layout/vList5"/>
    <dgm:cxn modelId="{98F2F60C-D0A9-48CE-AB42-E1EEADC5EE0D}" type="presParOf" srcId="{635245E9-3143-4B61-BD7D-C56B7F8E23C0}" destId="{B060D824-BA41-4E43-B437-15F2B0E82ED9}" srcOrd="1" destOrd="0" presId="urn:microsoft.com/office/officeart/2005/8/layout/vList5"/>
    <dgm:cxn modelId="{FF499241-C4D0-4E32-8169-EFBD42487230}" type="presParOf" srcId="{4F9FD1CE-6F70-46F8-8ECE-B63DD610FD63}" destId="{1F64EBA8-6012-4D1C-85EA-00C446474957}" srcOrd="5" destOrd="0" presId="urn:microsoft.com/office/officeart/2005/8/layout/vList5"/>
    <dgm:cxn modelId="{BFC6965F-33CD-4587-BA1D-936C3441C629}" type="presParOf" srcId="{4F9FD1CE-6F70-46F8-8ECE-B63DD610FD63}" destId="{AB9D4092-5DC1-4F5C-8803-9EF3FAB87234}" srcOrd="6" destOrd="0" presId="urn:microsoft.com/office/officeart/2005/8/layout/vList5"/>
    <dgm:cxn modelId="{0EF92441-6164-47B7-8F40-B46A365712FF}" type="presParOf" srcId="{AB9D4092-5DC1-4F5C-8803-9EF3FAB87234}" destId="{ABB09FB2-3A65-4585-AF0A-7A82D6BD5C44}" srcOrd="0" destOrd="0" presId="urn:microsoft.com/office/officeart/2005/8/layout/vList5"/>
    <dgm:cxn modelId="{8784E3F3-AFDC-40CB-9BAF-EB6428827427}" type="presParOf" srcId="{AB9D4092-5DC1-4F5C-8803-9EF3FAB87234}" destId="{522F7B2F-2715-47BD-8306-541A4FDCF40F}" srcOrd="1" destOrd="0" presId="urn:microsoft.com/office/officeart/2005/8/layout/vList5"/>
    <dgm:cxn modelId="{E5B05A6A-5DAB-40EE-8D5F-8886F0B9D033}" type="presParOf" srcId="{4F9FD1CE-6F70-46F8-8ECE-B63DD610FD63}" destId="{C9C7B262-96FC-4BD6-9ACB-CD7D7EE28682}" srcOrd="7" destOrd="0" presId="urn:microsoft.com/office/officeart/2005/8/layout/vList5"/>
    <dgm:cxn modelId="{D22F5318-9AE1-45D2-A973-E19DF4DCA624}" type="presParOf" srcId="{4F9FD1CE-6F70-46F8-8ECE-B63DD610FD63}" destId="{C6CFDC72-42E6-4088-ADF5-C9AAE77B2C90}" srcOrd="8" destOrd="0" presId="urn:microsoft.com/office/officeart/2005/8/layout/vList5"/>
    <dgm:cxn modelId="{8267D790-8C63-4C6E-916F-D05ACCF02961}" type="presParOf" srcId="{C6CFDC72-42E6-4088-ADF5-C9AAE77B2C90}" destId="{3A7D6BDA-BFEA-4983-8961-249BE6458D82}" srcOrd="0" destOrd="0" presId="urn:microsoft.com/office/officeart/2005/8/layout/vList5"/>
    <dgm:cxn modelId="{73A48741-A5A8-4368-A2AF-70A659B920E5}" type="presParOf" srcId="{C6CFDC72-42E6-4088-ADF5-C9AAE77B2C90}" destId="{4D819D6C-DADF-48D4-8939-5554F86039C1}" srcOrd="1" destOrd="0" presId="urn:microsoft.com/office/officeart/2005/8/layout/vList5"/>
    <dgm:cxn modelId="{0CDAE819-E740-49D7-9C54-E265B8F6D548}" type="presParOf" srcId="{4F9FD1CE-6F70-46F8-8ECE-B63DD610FD63}" destId="{3BD8E7EC-4109-4AC2-9F0A-29CCE4071C4F}" srcOrd="9" destOrd="0" presId="urn:microsoft.com/office/officeart/2005/8/layout/vList5"/>
    <dgm:cxn modelId="{3B2776DF-27F5-4A7E-8CD9-C203FBB73B49}" type="presParOf" srcId="{4F9FD1CE-6F70-46F8-8ECE-B63DD610FD63}" destId="{D7CEE091-2F5F-4671-93EE-3C7163AACDB7}" srcOrd="10" destOrd="0" presId="urn:microsoft.com/office/officeart/2005/8/layout/vList5"/>
    <dgm:cxn modelId="{F62CA044-4434-4FAC-A87E-80F5F71F12B9}" type="presParOf" srcId="{D7CEE091-2F5F-4671-93EE-3C7163AACDB7}" destId="{F7610CE6-4DC7-40BD-BAFE-7A20768EC4E4}" srcOrd="0" destOrd="0" presId="urn:microsoft.com/office/officeart/2005/8/layout/vList5"/>
    <dgm:cxn modelId="{E5244AF3-21FB-4B0A-8E76-39290BB1AE09}" type="presParOf" srcId="{D7CEE091-2F5F-4671-93EE-3C7163AACDB7}" destId="{84C956EC-B970-41A6-AE66-CB2FC0A410D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E3E8A8C-DE14-489B-B26F-6C8F12370F9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F82038B-E6BA-4BB1-B5B2-33170FA1B991}">
      <dgm:prSet phldrT="[Texto]" custT="1"/>
      <dgm:spPr/>
      <dgm:t>
        <a:bodyPr/>
        <a:lstStyle/>
        <a:p>
          <a:r>
            <a:rPr lang="pt-BR" sz="2400" dirty="0"/>
            <a:t>Aula 7</a:t>
          </a:r>
        </a:p>
      </dgm:t>
    </dgm:pt>
    <dgm:pt modelId="{6EAD967B-EC74-4DCC-A377-93F0A29C6C6F}" type="parTrans" cxnId="{E28D5288-00E3-4251-B582-B0F8EFE07FE2}">
      <dgm:prSet/>
      <dgm:spPr/>
      <dgm:t>
        <a:bodyPr/>
        <a:lstStyle/>
        <a:p>
          <a:endParaRPr lang="pt-BR"/>
        </a:p>
      </dgm:t>
    </dgm:pt>
    <dgm:pt modelId="{F7C3D673-B922-4F71-8B60-1CCCC6D9AE33}" type="sibTrans" cxnId="{E28D5288-00E3-4251-B582-B0F8EFE07FE2}">
      <dgm:prSet/>
      <dgm:spPr/>
      <dgm:t>
        <a:bodyPr/>
        <a:lstStyle/>
        <a:p>
          <a:endParaRPr lang="pt-BR"/>
        </a:p>
      </dgm:t>
    </dgm:pt>
    <dgm:pt modelId="{20BC9496-9674-46AA-BB10-3A3171D1EE6F}">
      <dgm:prSet phldrT="[Texto]" custT="1"/>
      <dgm:spPr/>
      <dgm:t>
        <a:bodyPr/>
        <a:lstStyle/>
        <a:p>
          <a:r>
            <a:rPr lang="pt-BR" sz="2400" dirty="0"/>
            <a:t>Aulas 8 e 9</a:t>
          </a:r>
        </a:p>
      </dgm:t>
    </dgm:pt>
    <dgm:pt modelId="{78E3F9F7-666D-4E84-97A1-610A2C52A5DD}" type="parTrans" cxnId="{B4F520A5-9336-4D22-BA53-93C65A1799B1}">
      <dgm:prSet/>
      <dgm:spPr/>
      <dgm:t>
        <a:bodyPr/>
        <a:lstStyle/>
        <a:p>
          <a:endParaRPr lang="pt-BR"/>
        </a:p>
      </dgm:t>
    </dgm:pt>
    <dgm:pt modelId="{0BB4AA2F-0641-43E5-9222-863B16250F8C}" type="sibTrans" cxnId="{B4F520A5-9336-4D22-BA53-93C65A1799B1}">
      <dgm:prSet/>
      <dgm:spPr/>
      <dgm:t>
        <a:bodyPr/>
        <a:lstStyle/>
        <a:p>
          <a:endParaRPr lang="pt-BR"/>
        </a:p>
      </dgm:t>
    </dgm:pt>
    <dgm:pt modelId="{99A39A41-ACD8-4CD8-B5FD-9C94AF2D39C3}">
      <dgm:prSet phldrT="[Texto]" custT="1"/>
      <dgm:spPr/>
      <dgm:t>
        <a:bodyPr/>
        <a:lstStyle/>
        <a:p>
          <a:r>
            <a:rPr lang="pt-BR" sz="2400" dirty="0"/>
            <a:t>Tabelas dinâmicas com Power </a:t>
          </a:r>
          <a:r>
            <a:rPr lang="pt-BR" sz="2400" dirty="0" err="1"/>
            <a:t>Pivot</a:t>
          </a:r>
          <a:endParaRPr lang="pt-BR" sz="2400" dirty="0"/>
        </a:p>
      </dgm:t>
    </dgm:pt>
    <dgm:pt modelId="{92623F85-C4E9-4CB0-B1EE-B0BE927D7619}" type="parTrans" cxnId="{977E3371-B4E5-4AA0-8115-0BB0BF84D782}">
      <dgm:prSet/>
      <dgm:spPr/>
      <dgm:t>
        <a:bodyPr/>
        <a:lstStyle/>
        <a:p>
          <a:endParaRPr lang="pt-BR"/>
        </a:p>
      </dgm:t>
    </dgm:pt>
    <dgm:pt modelId="{3AC901AD-ADA8-4DF0-B7FB-06BB4BF12E35}" type="sibTrans" cxnId="{977E3371-B4E5-4AA0-8115-0BB0BF84D782}">
      <dgm:prSet/>
      <dgm:spPr/>
      <dgm:t>
        <a:bodyPr/>
        <a:lstStyle/>
        <a:p>
          <a:endParaRPr lang="pt-BR"/>
        </a:p>
      </dgm:t>
    </dgm:pt>
    <dgm:pt modelId="{A06F8868-0809-40D5-B0F0-72BB90420B98}">
      <dgm:prSet phldrT="[Texto]" custT="1"/>
      <dgm:spPr/>
      <dgm:t>
        <a:bodyPr/>
        <a:lstStyle/>
        <a:p>
          <a:r>
            <a:rPr lang="pt-BR" sz="2400" dirty="0"/>
            <a:t>Aula 10</a:t>
          </a:r>
        </a:p>
      </dgm:t>
    </dgm:pt>
    <dgm:pt modelId="{CC4376E0-8908-43F8-9905-B56A3A0B425B}" type="parTrans" cxnId="{4368668F-4F73-4D34-A4E0-CE9308E93EF6}">
      <dgm:prSet/>
      <dgm:spPr/>
      <dgm:t>
        <a:bodyPr/>
        <a:lstStyle/>
        <a:p>
          <a:endParaRPr lang="pt-BR"/>
        </a:p>
      </dgm:t>
    </dgm:pt>
    <dgm:pt modelId="{86877EB0-3048-4804-8BED-38B447CE8411}" type="sibTrans" cxnId="{4368668F-4F73-4D34-A4E0-CE9308E93EF6}">
      <dgm:prSet/>
      <dgm:spPr/>
      <dgm:t>
        <a:bodyPr/>
        <a:lstStyle/>
        <a:p>
          <a:endParaRPr lang="pt-BR"/>
        </a:p>
      </dgm:t>
    </dgm:pt>
    <dgm:pt modelId="{C92B7AA4-8B29-4985-AE7C-4747002F4303}">
      <dgm:prSet phldrT="[Texto]" custT="1"/>
      <dgm:spPr/>
      <dgm:t>
        <a:bodyPr/>
        <a:lstStyle/>
        <a:p>
          <a:r>
            <a:rPr lang="pt-BR" sz="2400" dirty="0"/>
            <a:t>Power </a:t>
          </a:r>
          <a:r>
            <a:rPr lang="pt-BR" sz="2400" dirty="0" err="1"/>
            <a:t>Pivot</a:t>
          </a:r>
          <a:r>
            <a:rPr lang="pt-BR" sz="2400" dirty="0"/>
            <a:t>: linguagem DAX, Visualização de dados</a:t>
          </a:r>
        </a:p>
      </dgm:t>
    </dgm:pt>
    <dgm:pt modelId="{7216122C-FA1F-4CDD-8A6A-083AD7743116}" type="parTrans" cxnId="{15A52B81-2237-4F4A-8C5E-06B1E20F79D1}">
      <dgm:prSet/>
      <dgm:spPr/>
      <dgm:t>
        <a:bodyPr/>
        <a:lstStyle/>
        <a:p>
          <a:endParaRPr lang="pt-BR"/>
        </a:p>
      </dgm:t>
    </dgm:pt>
    <dgm:pt modelId="{BBE459B7-6F1C-4B1F-9E9E-37754B2F2800}" type="sibTrans" cxnId="{15A52B81-2237-4F4A-8C5E-06B1E20F79D1}">
      <dgm:prSet/>
      <dgm:spPr/>
      <dgm:t>
        <a:bodyPr/>
        <a:lstStyle/>
        <a:p>
          <a:endParaRPr lang="pt-BR"/>
        </a:p>
      </dgm:t>
    </dgm:pt>
    <dgm:pt modelId="{159867DC-2A4C-4E5C-BD62-DD206906E235}">
      <dgm:prSet phldrT="[Texto]" custT="1"/>
      <dgm:spPr/>
      <dgm:t>
        <a:bodyPr/>
        <a:lstStyle/>
        <a:p>
          <a:r>
            <a:rPr lang="pt-BR" sz="2400" dirty="0" smtClean="0"/>
            <a:t>Revisão</a:t>
          </a:r>
          <a:endParaRPr lang="pt-BR" sz="2400" dirty="0"/>
        </a:p>
      </dgm:t>
    </dgm:pt>
    <dgm:pt modelId="{59FE8FDA-AB83-45FB-82B1-02064AD5CD73}" type="parTrans" cxnId="{AF547F9E-245B-4A36-A679-487E4DBA2368}">
      <dgm:prSet/>
      <dgm:spPr/>
      <dgm:t>
        <a:bodyPr/>
        <a:lstStyle/>
        <a:p>
          <a:endParaRPr lang="pt-BR"/>
        </a:p>
      </dgm:t>
    </dgm:pt>
    <dgm:pt modelId="{89F33273-6007-40C8-9483-4F73B97DD033}" type="sibTrans" cxnId="{AF547F9E-245B-4A36-A679-487E4DBA2368}">
      <dgm:prSet/>
      <dgm:spPr/>
      <dgm:t>
        <a:bodyPr/>
        <a:lstStyle/>
        <a:p>
          <a:endParaRPr lang="pt-BR"/>
        </a:p>
      </dgm:t>
    </dgm:pt>
    <dgm:pt modelId="{887CF565-7774-4CCA-B93F-D4465428589C}">
      <dgm:prSet phldrT="[Texto]" custT="1"/>
      <dgm:spPr/>
      <dgm:t>
        <a:bodyPr/>
        <a:lstStyle/>
        <a:p>
          <a:r>
            <a:rPr lang="pt-BR" sz="2400" dirty="0"/>
            <a:t>Se sobrar tempo</a:t>
          </a:r>
        </a:p>
      </dgm:t>
    </dgm:pt>
    <dgm:pt modelId="{0BE5046D-CF93-4BCE-8A55-8AA7C037CF63}" type="parTrans" cxnId="{71C75695-0048-4B85-AC5E-574D04426B6C}">
      <dgm:prSet/>
      <dgm:spPr/>
      <dgm:t>
        <a:bodyPr/>
        <a:lstStyle/>
        <a:p>
          <a:endParaRPr lang="pt-BR"/>
        </a:p>
      </dgm:t>
    </dgm:pt>
    <dgm:pt modelId="{2E2E4EB7-6572-4A85-BF0F-DE956C737FF7}" type="sibTrans" cxnId="{71C75695-0048-4B85-AC5E-574D04426B6C}">
      <dgm:prSet/>
      <dgm:spPr/>
      <dgm:t>
        <a:bodyPr/>
        <a:lstStyle/>
        <a:p>
          <a:endParaRPr lang="pt-BR"/>
        </a:p>
      </dgm:t>
    </dgm:pt>
    <dgm:pt modelId="{8D6D44AC-0374-4DF2-82C0-EB5AC8DFB296}">
      <dgm:prSet phldrT="[Texto]" custT="1"/>
      <dgm:spPr/>
      <dgm:t>
        <a:bodyPr/>
        <a:lstStyle/>
        <a:p>
          <a:r>
            <a:rPr lang="pt-BR" sz="2400" dirty="0"/>
            <a:t>Aula 11</a:t>
          </a:r>
        </a:p>
      </dgm:t>
    </dgm:pt>
    <dgm:pt modelId="{5367772F-2197-4F2C-A704-2D02E187B0AB}" type="parTrans" cxnId="{FA38C97D-8E93-4149-B2C5-286663E32083}">
      <dgm:prSet/>
      <dgm:spPr/>
      <dgm:t>
        <a:bodyPr/>
        <a:lstStyle/>
        <a:p>
          <a:endParaRPr lang="pt-BR"/>
        </a:p>
      </dgm:t>
    </dgm:pt>
    <dgm:pt modelId="{2C9401D3-3D2C-4655-B0E1-CE8EDC862E52}" type="sibTrans" cxnId="{FA38C97D-8E93-4149-B2C5-286663E32083}">
      <dgm:prSet/>
      <dgm:spPr/>
      <dgm:t>
        <a:bodyPr/>
        <a:lstStyle/>
        <a:p>
          <a:endParaRPr lang="pt-BR"/>
        </a:p>
      </dgm:t>
    </dgm:pt>
    <dgm:pt modelId="{0AB16537-F9B6-484C-B0CA-317B5B4B54FF}">
      <dgm:prSet phldrT="[Texto]" custT="1"/>
      <dgm:spPr/>
      <dgm:t>
        <a:bodyPr/>
        <a:lstStyle/>
        <a:p>
          <a:r>
            <a:rPr lang="pt-BR" sz="2400" dirty="0" smtClean="0"/>
            <a:t>Macros VBA</a:t>
          </a:r>
          <a:endParaRPr lang="pt-BR" sz="2400" dirty="0"/>
        </a:p>
      </dgm:t>
    </dgm:pt>
    <dgm:pt modelId="{02FA88A3-F1EF-4F59-BD0F-DF57E0A21591}" type="parTrans" cxnId="{9D4A2EB2-95E2-4F15-BC44-78471118CC3C}">
      <dgm:prSet/>
      <dgm:spPr/>
      <dgm:t>
        <a:bodyPr/>
        <a:lstStyle/>
        <a:p>
          <a:endParaRPr lang="pt-BR"/>
        </a:p>
      </dgm:t>
    </dgm:pt>
    <dgm:pt modelId="{04631632-1723-42F9-8123-97D1DED8744C}" type="sibTrans" cxnId="{9D4A2EB2-95E2-4F15-BC44-78471118CC3C}">
      <dgm:prSet/>
      <dgm:spPr/>
      <dgm:t>
        <a:bodyPr/>
        <a:lstStyle/>
        <a:p>
          <a:endParaRPr lang="pt-BR"/>
        </a:p>
      </dgm:t>
    </dgm:pt>
    <dgm:pt modelId="{1DE23FBD-2F3F-457E-9C0B-28612314C697}">
      <dgm:prSet phldrT="[Texto]" custT="1"/>
      <dgm:spPr/>
      <dgm:t>
        <a:bodyPr/>
        <a:lstStyle/>
        <a:p>
          <a:r>
            <a:rPr lang="pt-BR" sz="2400" dirty="0"/>
            <a:t>Power BI</a:t>
          </a:r>
        </a:p>
      </dgm:t>
    </dgm:pt>
    <dgm:pt modelId="{EA5D372B-453A-43B9-9570-8120595052AD}" type="parTrans" cxnId="{39BB6EE9-FEAA-4293-98A6-D2BB62BDF059}">
      <dgm:prSet/>
      <dgm:spPr/>
      <dgm:t>
        <a:bodyPr/>
        <a:lstStyle/>
        <a:p>
          <a:endParaRPr lang="pt-BR"/>
        </a:p>
      </dgm:t>
    </dgm:pt>
    <dgm:pt modelId="{8CA11B1A-BE49-46A1-A85C-3EB9211E85A0}" type="sibTrans" cxnId="{39BB6EE9-FEAA-4293-98A6-D2BB62BDF059}">
      <dgm:prSet/>
      <dgm:spPr/>
      <dgm:t>
        <a:bodyPr/>
        <a:lstStyle/>
        <a:p>
          <a:endParaRPr lang="pt-BR"/>
        </a:p>
      </dgm:t>
    </dgm:pt>
    <dgm:pt modelId="{4F9FD1CE-6F70-46F8-8ECE-B63DD610FD63}" type="pres">
      <dgm:prSet presAssocID="{DE3E8A8C-DE14-489B-B26F-6C8F12370F9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42CEA3C-1E83-43ED-809D-279F2E098194}" type="pres">
      <dgm:prSet presAssocID="{BF82038B-E6BA-4BB1-B5B2-33170FA1B991}" presName="linNode" presStyleCnt="0"/>
      <dgm:spPr/>
    </dgm:pt>
    <dgm:pt modelId="{CCE6C1EA-9169-4BDA-BE53-92B7954900E0}" type="pres">
      <dgm:prSet presAssocID="{BF82038B-E6BA-4BB1-B5B2-33170FA1B991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D2DEAB-8B69-44FD-90F6-8E9ECA52FEF2}" type="pres">
      <dgm:prSet presAssocID="{BF82038B-E6BA-4BB1-B5B2-33170FA1B991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EEE8D88-2C0C-41B6-AC78-088B9DD3E9D4}" type="pres">
      <dgm:prSet presAssocID="{F7C3D673-B922-4F71-8B60-1CCCC6D9AE33}" presName="sp" presStyleCnt="0"/>
      <dgm:spPr/>
    </dgm:pt>
    <dgm:pt modelId="{86A7D3E6-3D7B-41A5-A9CB-338C9A1F5208}" type="pres">
      <dgm:prSet presAssocID="{20BC9496-9674-46AA-BB10-3A3171D1EE6F}" presName="linNode" presStyleCnt="0"/>
      <dgm:spPr/>
    </dgm:pt>
    <dgm:pt modelId="{01F71FAB-660A-4D08-B952-33B075CFE2E1}" type="pres">
      <dgm:prSet presAssocID="{20BC9496-9674-46AA-BB10-3A3171D1EE6F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C66DF0A-7D11-4A52-AE55-9D0D0327CD1B}" type="pres">
      <dgm:prSet presAssocID="{20BC9496-9674-46AA-BB10-3A3171D1EE6F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AAB445E-3051-46FE-B91C-CE33524F12FA}" type="pres">
      <dgm:prSet presAssocID="{0BB4AA2F-0641-43E5-9222-863B16250F8C}" presName="sp" presStyleCnt="0"/>
      <dgm:spPr/>
    </dgm:pt>
    <dgm:pt modelId="{635245E9-3143-4B61-BD7D-C56B7F8E23C0}" type="pres">
      <dgm:prSet presAssocID="{A06F8868-0809-40D5-B0F0-72BB90420B98}" presName="linNode" presStyleCnt="0"/>
      <dgm:spPr/>
    </dgm:pt>
    <dgm:pt modelId="{4CCF1728-0586-47FF-AC7C-7DF211442689}" type="pres">
      <dgm:prSet presAssocID="{A06F8868-0809-40D5-B0F0-72BB90420B98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060D824-BA41-4E43-B437-15F2B0E82ED9}" type="pres">
      <dgm:prSet presAssocID="{A06F8868-0809-40D5-B0F0-72BB90420B98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F64EBA8-6012-4D1C-85EA-00C446474957}" type="pres">
      <dgm:prSet presAssocID="{86877EB0-3048-4804-8BED-38B447CE8411}" presName="sp" presStyleCnt="0"/>
      <dgm:spPr/>
    </dgm:pt>
    <dgm:pt modelId="{AB9D4092-5DC1-4F5C-8803-9EF3FAB87234}" type="pres">
      <dgm:prSet presAssocID="{8D6D44AC-0374-4DF2-82C0-EB5AC8DFB296}" presName="linNode" presStyleCnt="0"/>
      <dgm:spPr/>
    </dgm:pt>
    <dgm:pt modelId="{ABB09FB2-3A65-4585-AF0A-7A82D6BD5C44}" type="pres">
      <dgm:prSet presAssocID="{8D6D44AC-0374-4DF2-82C0-EB5AC8DFB296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22F7B2F-2715-47BD-8306-541A4FDCF40F}" type="pres">
      <dgm:prSet presAssocID="{8D6D44AC-0374-4DF2-82C0-EB5AC8DFB296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9C7B262-96FC-4BD6-9ACB-CD7D7EE28682}" type="pres">
      <dgm:prSet presAssocID="{2C9401D3-3D2C-4655-B0E1-CE8EDC862E52}" presName="sp" presStyleCnt="0"/>
      <dgm:spPr/>
    </dgm:pt>
    <dgm:pt modelId="{D7CEE091-2F5F-4671-93EE-3C7163AACDB7}" type="pres">
      <dgm:prSet presAssocID="{887CF565-7774-4CCA-B93F-D4465428589C}" presName="linNode" presStyleCnt="0"/>
      <dgm:spPr/>
    </dgm:pt>
    <dgm:pt modelId="{F7610CE6-4DC7-40BD-BAFE-7A20768EC4E4}" type="pres">
      <dgm:prSet presAssocID="{887CF565-7774-4CCA-B93F-D4465428589C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C956EC-B970-41A6-AE66-CB2FC0A410DD}" type="pres">
      <dgm:prSet presAssocID="{887CF565-7774-4CCA-B93F-D4465428589C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7568E30-27A2-457E-BAC1-5B33EF579341}" type="presOf" srcId="{159867DC-2A4C-4E5C-BD62-DD206906E235}" destId="{B060D824-BA41-4E43-B437-15F2B0E82ED9}" srcOrd="0" destOrd="0" presId="urn:microsoft.com/office/officeart/2005/8/layout/vList5"/>
    <dgm:cxn modelId="{4E69D5CE-B10D-4C2F-BF4E-A95C96ED43F3}" type="presOf" srcId="{20BC9496-9674-46AA-BB10-3A3171D1EE6F}" destId="{01F71FAB-660A-4D08-B952-33B075CFE2E1}" srcOrd="0" destOrd="0" presId="urn:microsoft.com/office/officeart/2005/8/layout/vList5"/>
    <dgm:cxn modelId="{BAB05439-499C-4F14-8034-01A13353FDC4}" type="presOf" srcId="{1DE23FBD-2F3F-457E-9C0B-28612314C697}" destId="{84C956EC-B970-41A6-AE66-CB2FC0A410DD}" srcOrd="0" destOrd="0" presId="urn:microsoft.com/office/officeart/2005/8/layout/vList5"/>
    <dgm:cxn modelId="{FA38C97D-8E93-4149-B2C5-286663E32083}" srcId="{DE3E8A8C-DE14-489B-B26F-6C8F12370F98}" destId="{8D6D44AC-0374-4DF2-82C0-EB5AC8DFB296}" srcOrd="3" destOrd="0" parTransId="{5367772F-2197-4F2C-A704-2D02E187B0AB}" sibTransId="{2C9401D3-3D2C-4655-B0E1-CE8EDC862E52}"/>
    <dgm:cxn modelId="{B4F520A5-9336-4D22-BA53-93C65A1799B1}" srcId="{DE3E8A8C-DE14-489B-B26F-6C8F12370F98}" destId="{20BC9496-9674-46AA-BB10-3A3171D1EE6F}" srcOrd="1" destOrd="0" parTransId="{78E3F9F7-666D-4E84-97A1-610A2C52A5DD}" sibTransId="{0BB4AA2F-0641-43E5-9222-863B16250F8C}"/>
    <dgm:cxn modelId="{B62ECCD3-25C7-42B9-BFC6-67DD6BDD91DF}" type="presOf" srcId="{A06F8868-0809-40D5-B0F0-72BB90420B98}" destId="{4CCF1728-0586-47FF-AC7C-7DF211442689}" srcOrd="0" destOrd="0" presId="urn:microsoft.com/office/officeart/2005/8/layout/vList5"/>
    <dgm:cxn modelId="{7DD7AA8E-F134-4AB9-B13B-052AA1E57107}" type="presOf" srcId="{DE3E8A8C-DE14-489B-B26F-6C8F12370F98}" destId="{4F9FD1CE-6F70-46F8-8ECE-B63DD610FD63}" srcOrd="0" destOrd="0" presId="urn:microsoft.com/office/officeart/2005/8/layout/vList5"/>
    <dgm:cxn modelId="{977E3371-B4E5-4AA0-8115-0BB0BF84D782}" srcId="{BF82038B-E6BA-4BB1-B5B2-33170FA1B991}" destId="{99A39A41-ACD8-4CD8-B5FD-9C94AF2D39C3}" srcOrd="0" destOrd="0" parTransId="{92623F85-C4E9-4CB0-B1EE-B0BE927D7619}" sibTransId="{3AC901AD-ADA8-4DF0-B7FB-06BB4BF12E35}"/>
    <dgm:cxn modelId="{E28D5288-00E3-4251-B582-B0F8EFE07FE2}" srcId="{DE3E8A8C-DE14-489B-B26F-6C8F12370F98}" destId="{BF82038B-E6BA-4BB1-B5B2-33170FA1B991}" srcOrd="0" destOrd="0" parTransId="{6EAD967B-EC74-4DCC-A377-93F0A29C6C6F}" sibTransId="{F7C3D673-B922-4F71-8B60-1CCCC6D9AE33}"/>
    <dgm:cxn modelId="{E05FF539-A285-4B78-9060-FECE0C59D20F}" type="presOf" srcId="{BF82038B-E6BA-4BB1-B5B2-33170FA1B991}" destId="{CCE6C1EA-9169-4BDA-BE53-92B7954900E0}" srcOrd="0" destOrd="0" presId="urn:microsoft.com/office/officeart/2005/8/layout/vList5"/>
    <dgm:cxn modelId="{39BB6EE9-FEAA-4293-98A6-D2BB62BDF059}" srcId="{887CF565-7774-4CCA-B93F-D4465428589C}" destId="{1DE23FBD-2F3F-457E-9C0B-28612314C697}" srcOrd="0" destOrd="0" parTransId="{EA5D372B-453A-43B9-9570-8120595052AD}" sibTransId="{8CA11B1A-BE49-46A1-A85C-3EB9211E85A0}"/>
    <dgm:cxn modelId="{4FC8A0FF-786A-4463-A592-A289DD7A7435}" type="presOf" srcId="{0AB16537-F9B6-484C-B0CA-317B5B4B54FF}" destId="{522F7B2F-2715-47BD-8306-541A4FDCF40F}" srcOrd="0" destOrd="0" presId="urn:microsoft.com/office/officeart/2005/8/layout/vList5"/>
    <dgm:cxn modelId="{1F08326E-546E-4A66-8BAF-9D8D1221C4F3}" type="presOf" srcId="{C92B7AA4-8B29-4985-AE7C-4747002F4303}" destId="{8C66DF0A-7D11-4A52-AE55-9D0D0327CD1B}" srcOrd="0" destOrd="0" presId="urn:microsoft.com/office/officeart/2005/8/layout/vList5"/>
    <dgm:cxn modelId="{D9915913-7499-4F38-9111-FAFB78FD46CC}" type="presOf" srcId="{99A39A41-ACD8-4CD8-B5FD-9C94AF2D39C3}" destId="{89D2DEAB-8B69-44FD-90F6-8E9ECA52FEF2}" srcOrd="0" destOrd="0" presId="urn:microsoft.com/office/officeart/2005/8/layout/vList5"/>
    <dgm:cxn modelId="{AF547F9E-245B-4A36-A679-487E4DBA2368}" srcId="{A06F8868-0809-40D5-B0F0-72BB90420B98}" destId="{159867DC-2A4C-4E5C-BD62-DD206906E235}" srcOrd="0" destOrd="0" parTransId="{59FE8FDA-AB83-45FB-82B1-02064AD5CD73}" sibTransId="{89F33273-6007-40C8-9483-4F73B97DD033}"/>
    <dgm:cxn modelId="{9D4A2EB2-95E2-4F15-BC44-78471118CC3C}" srcId="{8D6D44AC-0374-4DF2-82C0-EB5AC8DFB296}" destId="{0AB16537-F9B6-484C-B0CA-317B5B4B54FF}" srcOrd="0" destOrd="0" parTransId="{02FA88A3-F1EF-4F59-BD0F-DF57E0A21591}" sibTransId="{04631632-1723-42F9-8123-97D1DED8744C}"/>
    <dgm:cxn modelId="{DD365330-80B7-4CF2-A875-C53CD965E955}" type="presOf" srcId="{887CF565-7774-4CCA-B93F-D4465428589C}" destId="{F7610CE6-4DC7-40BD-BAFE-7A20768EC4E4}" srcOrd="0" destOrd="0" presId="urn:microsoft.com/office/officeart/2005/8/layout/vList5"/>
    <dgm:cxn modelId="{71C75695-0048-4B85-AC5E-574D04426B6C}" srcId="{DE3E8A8C-DE14-489B-B26F-6C8F12370F98}" destId="{887CF565-7774-4CCA-B93F-D4465428589C}" srcOrd="4" destOrd="0" parTransId="{0BE5046D-CF93-4BCE-8A55-8AA7C037CF63}" sibTransId="{2E2E4EB7-6572-4A85-BF0F-DE956C737FF7}"/>
    <dgm:cxn modelId="{4368668F-4F73-4D34-A4E0-CE9308E93EF6}" srcId="{DE3E8A8C-DE14-489B-B26F-6C8F12370F98}" destId="{A06F8868-0809-40D5-B0F0-72BB90420B98}" srcOrd="2" destOrd="0" parTransId="{CC4376E0-8908-43F8-9905-B56A3A0B425B}" sibTransId="{86877EB0-3048-4804-8BED-38B447CE8411}"/>
    <dgm:cxn modelId="{7D11D3EC-E00A-4F98-85F2-0BF3C0FC02A6}" type="presOf" srcId="{8D6D44AC-0374-4DF2-82C0-EB5AC8DFB296}" destId="{ABB09FB2-3A65-4585-AF0A-7A82D6BD5C44}" srcOrd="0" destOrd="0" presId="urn:microsoft.com/office/officeart/2005/8/layout/vList5"/>
    <dgm:cxn modelId="{15A52B81-2237-4F4A-8C5E-06B1E20F79D1}" srcId="{20BC9496-9674-46AA-BB10-3A3171D1EE6F}" destId="{C92B7AA4-8B29-4985-AE7C-4747002F4303}" srcOrd="0" destOrd="0" parTransId="{7216122C-FA1F-4CDD-8A6A-083AD7743116}" sibTransId="{BBE459B7-6F1C-4B1F-9E9E-37754B2F2800}"/>
    <dgm:cxn modelId="{51905C60-CD2E-4157-AED9-34858846A0B3}" type="presParOf" srcId="{4F9FD1CE-6F70-46F8-8ECE-B63DD610FD63}" destId="{C42CEA3C-1E83-43ED-809D-279F2E098194}" srcOrd="0" destOrd="0" presId="urn:microsoft.com/office/officeart/2005/8/layout/vList5"/>
    <dgm:cxn modelId="{F9D73C59-E77F-461F-8FA5-DD5F2D6B0374}" type="presParOf" srcId="{C42CEA3C-1E83-43ED-809D-279F2E098194}" destId="{CCE6C1EA-9169-4BDA-BE53-92B7954900E0}" srcOrd="0" destOrd="0" presId="urn:microsoft.com/office/officeart/2005/8/layout/vList5"/>
    <dgm:cxn modelId="{0CFD95E5-D8B3-495A-8F97-06866F6DD32E}" type="presParOf" srcId="{C42CEA3C-1E83-43ED-809D-279F2E098194}" destId="{89D2DEAB-8B69-44FD-90F6-8E9ECA52FEF2}" srcOrd="1" destOrd="0" presId="urn:microsoft.com/office/officeart/2005/8/layout/vList5"/>
    <dgm:cxn modelId="{155A5A82-9C86-44D0-8B16-BC31FD2EF2C5}" type="presParOf" srcId="{4F9FD1CE-6F70-46F8-8ECE-B63DD610FD63}" destId="{6EEE8D88-2C0C-41B6-AC78-088B9DD3E9D4}" srcOrd="1" destOrd="0" presId="urn:microsoft.com/office/officeart/2005/8/layout/vList5"/>
    <dgm:cxn modelId="{B5BB8DB3-AD9F-4A7C-B809-94126902DAA4}" type="presParOf" srcId="{4F9FD1CE-6F70-46F8-8ECE-B63DD610FD63}" destId="{86A7D3E6-3D7B-41A5-A9CB-338C9A1F5208}" srcOrd="2" destOrd="0" presId="urn:microsoft.com/office/officeart/2005/8/layout/vList5"/>
    <dgm:cxn modelId="{81B81285-4719-4055-9DCB-37E9862E58D3}" type="presParOf" srcId="{86A7D3E6-3D7B-41A5-A9CB-338C9A1F5208}" destId="{01F71FAB-660A-4D08-B952-33B075CFE2E1}" srcOrd="0" destOrd="0" presId="urn:microsoft.com/office/officeart/2005/8/layout/vList5"/>
    <dgm:cxn modelId="{D95FB8B5-9BFA-4E2F-BD4D-E7795C695FA9}" type="presParOf" srcId="{86A7D3E6-3D7B-41A5-A9CB-338C9A1F5208}" destId="{8C66DF0A-7D11-4A52-AE55-9D0D0327CD1B}" srcOrd="1" destOrd="0" presId="urn:microsoft.com/office/officeart/2005/8/layout/vList5"/>
    <dgm:cxn modelId="{CFDFC428-B6D4-46FD-90CC-09C86D5517D1}" type="presParOf" srcId="{4F9FD1CE-6F70-46F8-8ECE-B63DD610FD63}" destId="{DAAB445E-3051-46FE-B91C-CE33524F12FA}" srcOrd="3" destOrd="0" presId="urn:microsoft.com/office/officeart/2005/8/layout/vList5"/>
    <dgm:cxn modelId="{FB0B5746-B4E3-4718-A7D4-1057D576636F}" type="presParOf" srcId="{4F9FD1CE-6F70-46F8-8ECE-B63DD610FD63}" destId="{635245E9-3143-4B61-BD7D-C56B7F8E23C0}" srcOrd="4" destOrd="0" presId="urn:microsoft.com/office/officeart/2005/8/layout/vList5"/>
    <dgm:cxn modelId="{89ED329A-9F68-45CD-BCD3-1363AB3B6D53}" type="presParOf" srcId="{635245E9-3143-4B61-BD7D-C56B7F8E23C0}" destId="{4CCF1728-0586-47FF-AC7C-7DF211442689}" srcOrd="0" destOrd="0" presId="urn:microsoft.com/office/officeart/2005/8/layout/vList5"/>
    <dgm:cxn modelId="{98F2F60C-D0A9-48CE-AB42-E1EEADC5EE0D}" type="presParOf" srcId="{635245E9-3143-4B61-BD7D-C56B7F8E23C0}" destId="{B060D824-BA41-4E43-B437-15F2B0E82ED9}" srcOrd="1" destOrd="0" presId="urn:microsoft.com/office/officeart/2005/8/layout/vList5"/>
    <dgm:cxn modelId="{FF499241-C4D0-4E32-8169-EFBD42487230}" type="presParOf" srcId="{4F9FD1CE-6F70-46F8-8ECE-B63DD610FD63}" destId="{1F64EBA8-6012-4D1C-85EA-00C446474957}" srcOrd="5" destOrd="0" presId="urn:microsoft.com/office/officeart/2005/8/layout/vList5"/>
    <dgm:cxn modelId="{BFC6965F-33CD-4587-BA1D-936C3441C629}" type="presParOf" srcId="{4F9FD1CE-6F70-46F8-8ECE-B63DD610FD63}" destId="{AB9D4092-5DC1-4F5C-8803-9EF3FAB87234}" srcOrd="6" destOrd="0" presId="urn:microsoft.com/office/officeart/2005/8/layout/vList5"/>
    <dgm:cxn modelId="{0EF92441-6164-47B7-8F40-B46A365712FF}" type="presParOf" srcId="{AB9D4092-5DC1-4F5C-8803-9EF3FAB87234}" destId="{ABB09FB2-3A65-4585-AF0A-7A82D6BD5C44}" srcOrd="0" destOrd="0" presId="urn:microsoft.com/office/officeart/2005/8/layout/vList5"/>
    <dgm:cxn modelId="{8784E3F3-AFDC-40CB-9BAF-EB6428827427}" type="presParOf" srcId="{AB9D4092-5DC1-4F5C-8803-9EF3FAB87234}" destId="{522F7B2F-2715-47BD-8306-541A4FDCF40F}" srcOrd="1" destOrd="0" presId="urn:microsoft.com/office/officeart/2005/8/layout/vList5"/>
    <dgm:cxn modelId="{E5B05A6A-5DAB-40EE-8D5F-8886F0B9D033}" type="presParOf" srcId="{4F9FD1CE-6F70-46F8-8ECE-B63DD610FD63}" destId="{C9C7B262-96FC-4BD6-9ACB-CD7D7EE28682}" srcOrd="7" destOrd="0" presId="urn:microsoft.com/office/officeart/2005/8/layout/vList5"/>
    <dgm:cxn modelId="{3B2776DF-27F5-4A7E-8CD9-C203FBB73B49}" type="presParOf" srcId="{4F9FD1CE-6F70-46F8-8ECE-B63DD610FD63}" destId="{D7CEE091-2F5F-4671-93EE-3C7163AACDB7}" srcOrd="8" destOrd="0" presId="urn:microsoft.com/office/officeart/2005/8/layout/vList5"/>
    <dgm:cxn modelId="{F62CA044-4434-4FAC-A87E-80F5F71F12B9}" type="presParOf" srcId="{D7CEE091-2F5F-4671-93EE-3C7163AACDB7}" destId="{F7610CE6-4DC7-40BD-BAFE-7A20768EC4E4}" srcOrd="0" destOrd="0" presId="urn:microsoft.com/office/officeart/2005/8/layout/vList5"/>
    <dgm:cxn modelId="{E5244AF3-21FB-4B0A-8E76-39290BB1AE09}" type="presParOf" srcId="{D7CEE091-2F5F-4671-93EE-3C7163AACDB7}" destId="{84C956EC-B970-41A6-AE66-CB2FC0A410D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Glossário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000" b="1" dirty="0"/>
            <a:t>Pasta de Trabalho</a:t>
          </a:r>
          <a:r>
            <a:rPr lang="pt-BR" sz="2000" dirty="0"/>
            <a:t> é o arquivo Excel. Contém várias Planilhas.</a:t>
          </a:r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FF82491D-C15B-4F89-B411-3EADCE0959F2}">
      <dgm:prSet phldrT="[Texto]" custT="1"/>
      <dgm:spPr/>
      <dgm:t>
        <a:bodyPr/>
        <a:lstStyle/>
        <a:p>
          <a:r>
            <a:rPr lang="pt-BR" sz="2000" b="1" dirty="0"/>
            <a:t>Planilha</a:t>
          </a:r>
          <a:r>
            <a:rPr lang="pt-BR" sz="2000" b="0" dirty="0"/>
            <a:t> é a aba que está contida em uma </a:t>
          </a:r>
          <a:r>
            <a:rPr lang="pt-BR" sz="2000" b="1" dirty="0"/>
            <a:t>Pasta de Trabalho</a:t>
          </a:r>
        </a:p>
      </dgm:t>
    </dgm:pt>
    <dgm:pt modelId="{2113FC68-8B1C-438F-AB95-1CFE4FDBCCDE}" type="parTrans" cxnId="{D86EEF3E-28DD-498F-ABB2-CF3FB5211E02}">
      <dgm:prSet/>
      <dgm:spPr/>
      <dgm:t>
        <a:bodyPr/>
        <a:lstStyle/>
        <a:p>
          <a:endParaRPr lang="pt-BR"/>
        </a:p>
      </dgm:t>
    </dgm:pt>
    <dgm:pt modelId="{632C50DC-0F81-4696-B56F-7D5592E081BB}" type="sibTrans" cxnId="{D86EEF3E-28DD-498F-ABB2-CF3FB5211E02}">
      <dgm:prSet/>
      <dgm:spPr/>
      <dgm:t>
        <a:bodyPr/>
        <a:lstStyle/>
        <a:p>
          <a:endParaRPr lang="pt-BR"/>
        </a:p>
      </dgm:t>
    </dgm:pt>
    <dgm:pt modelId="{45C4ACA2-69FA-4B21-ABE6-B8D80EB08BE4}">
      <dgm:prSet phldrT="[Texto]" custT="1"/>
      <dgm:spPr/>
      <dgm:t>
        <a:bodyPr/>
        <a:lstStyle/>
        <a:p>
          <a:endParaRPr lang="pt-BR" sz="2800" dirty="0"/>
        </a:p>
      </dgm:t>
    </dgm:pt>
    <dgm:pt modelId="{41602CA3-E08C-45B2-A126-0D0BE8F860A3}" type="sibTrans" cxnId="{492C5D64-EBA0-4F66-A6E4-01884A189100}">
      <dgm:prSet/>
      <dgm:spPr/>
      <dgm:t>
        <a:bodyPr/>
        <a:lstStyle/>
        <a:p>
          <a:endParaRPr lang="pt-BR"/>
        </a:p>
      </dgm:t>
    </dgm:pt>
    <dgm:pt modelId="{3756E6E9-E224-4E3F-BECE-55962615DA90}" type="parTrans" cxnId="{492C5D64-EBA0-4F66-A6E4-01884A189100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1082" custLinFactY="-475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 custScaleY="26806" custLinFactNeighborY="-3495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B25A33B-3E94-4B5A-ACC8-78F879810091}" type="presOf" srcId="{45C4ACA2-69FA-4B21-ABE6-B8D80EB08BE4}" destId="{DEB47011-55A0-4967-BC9B-E65114EE4879}" srcOrd="0" destOrd="1" presId="urn:microsoft.com/office/officeart/2005/8/layout/vList2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620E3DF1-1E81-4814-BE69-6E9505BF15BB}" type="presOf" srcId="{FF82491D-C15B-4F89-B411-3EADCE0959F2}" destId="{DEB47011-55A0-4967-BC9B-E65114EE4879}" srcOrd="0" destOrd="2" presId="urn:microsoft.com/office/officeart/2005/8/layout/vList2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4CAB707C-9CFD-41BF-A9CA-67D5D2E4F17A}" type="presOf" srcId="{2F647799-C3DC-442C-B89C-9A7EFDCAB74B}" destId="{DEB47011-55A0-4967-BC9B-E65114EE4879}" srcOrd="0" destOrd="0" presId="urn:microsoft.com/office/officeart/2005/8/layout/vList2"/>
    <dgm:cxn modelId="{492C5D64-EBA0-4F66-A6E4-01884A189100}" srcId="{300C1BF4-F156-4CE8-985E-2699B3D01585}" destId="{45C4ACA2-69FA-4B21-ABE6-B8D80EB08BE4}" srcOrd="1" destOrd="0" parTransId="{3756E6E9-E224-4E3F-BECE-55962615DA90}" sibTransId="{41602CA3-E08C-45B2-A126-0D0BE8F860A3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D86EEF3E-28DD-498F-ABB2-CF3FB5211E02}" srcId="{300C1BF4-F156-4CE8-985E-2699B3D01585}" destId="{FF82491D-C15B-4F89-B411-3EADCE0959F2}" srcOrd="2" destOrd="0" parTransId="{2113FC68-8B1C-438F-AB95-1CFE4FDBCCDE}" sibTransId="{632C50DC-0F81-4696-B56F-7D5592E081BB}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944CF487-05FF-41A1-B419-8EBD9B22D2CE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Glossário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000" b="1" dirty="0"/>
            <a:t>Intervalo (Range</a:t>
          </a:r>
          <a:r>
            <a:rPr lang="pt-BR" sz="2000" b="1" dirty="0" smtClean="0"/>
            <a:t>)</a:t>
          </a:r>
          <a:r>
            <a:rPr lang="pt-BR" sz="2000" dirty="0" smtClean="0"/>
            <a:t> </a:t>
          </a:r>
          <a:r>
            <a:rPr lang="pt-BR" sz="2000" dirty="0"/>
            <a:t>é um conjunto de células contíguas. Definido pelos endereços das células separados por dois pontos</a:t>
          </a:r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58A5708D-B8FA-4577-BC78-C8F059B77998}">
      <dgm:prSet phldrT="[Texto]" custT="1"/>
      <dgm:spPr/>
      <dgm:t>
        <a:bodyPr/>
        <a:lstStyle/>
        <a:p>
          <a:r>
            <a:rPr lang="pt-BR" sz="2000" b="1" dirty="0" err="1" smtClean="0"/>
            <a:t>Antipadrão</a:t>
          </a:r>
          <a:r>
            <a:rPr lang="pt-BR" sz="2000" b="1" dirty="0" smtClean="0"/>
            <a:t> </a:t>
          </a:r>
          <a:r>
            <a:rPr lang="pt-BR" sz="2000" b="0" dirty="0" smtClean="0"/>
            <a:t>é um</a:t>
          </a:r>
          <a:r>
            <a:rPr lang="pt-BR" sz="2000" dirty="0" smtClean="0"/>
            <a:t> padrão de organização arquitetural ou de código que pode ser comumente usado mas é ineficiente</a:t>
          </a:r>
          <a:endParaRPr lang="pt-BR" sz="2000" dirty="0"/>
        </a:p>
      </dgm:t>
    </dgm:pt>
    <dgm:pt modelId="{07A2DA81-CF41-4664-A75E-50081405DE7B}" type="parTrans" cxnId="{28F1C7F8-389E-428E-90F3-18407F2210B3}">
      <dgm:prSet/>
      <dgm:spPr/>
      <dgm:t>
        <a:bodyPr/>
        <a:lstStyle/>
        <a:p>
          <a:endParaRPr lang="pt-BR"/>
        </a:p>
      </dgm:t>
    </dgm:pt>
    <dgm:pt modelId="{E5F8DA8A-48BD-4250-8DCB-FBE820F7E84C}" type="sibTrans" cxnId="{28F1C7F8-389E-428E-90F3-18407F2210B3}">
      <dgm:prSet/>
      <dgm:spPr/>
      <dgm:t>
        <a:bodyPr/>
        <a:lstStyle/>
        <a:p>
          <a:endParaRPr lang="pt-BR"/>
        </a:p>
      </dgm:t>
    </dgm:pt>
    <dgm:pt modelId="{72411316-CAB3-49C2-8265-D5ABDC23D741}">
      <dgm:prSet phldrT="[Texto]" custT="1"/>
      <dgm:spPr/>
      <dgm:t>
        <a:bodyPr/>
        <a:lstStyle/>
        <a:p>
          <a:endParaRPr lang="pt-BR" sz="2000" dirty="0"/>
        </a:p>
      </dgm:t>
    </dgm:pt>
    <dgm:pt modelId="{605EE85A-E9A6-43F5-9A0B-8511425A2AD5}" type="parTrans" cxnId="{8DF45DB4-50B4-4E2F-B2E0-5286F0A22A0F}">
      <dgm:prSet/>
      <dgm:spPr/>
      <dgm:t>
        <a:bodyPr/>
        <a:lstStyle/>
        <a:p>
          <a:endParaRPr lang="pt-BR"/>
        </a:p>
      </dgm:t>
    </dgm:pt>
    <dgm:pt modelId="{2234E21C-6CDF-4480-BD5F-F05500560853}" type="sibTrans" cxnId="{8DF45DB4-50B4-4E2F-B2E0-5286F0A22A0F}">
      <dgm:prSet/>
      <dgm:spPr/>
      <dgm:t>
        <a:bodyPr/>
        <a:lstStyle/>
        <a:p>
          <a:endParaRPr lang="pt-BR"/>
        </a:p>
      </dgm:t>
    </dgm:pt>
    <dgm:pt modelId="{F2645C5F-DC16-43A5-A1DB-BB99EAE84540}">
      <dgm:prSet phldrT="[Texto]" custT="1"/>
      <dgm:spPr/>
      <dgm:t>
        <a:bodyPr/>
        <a:lstStyle/>
        <a:p>
          <a:endParaRPr lang="pt-BR" sz="2000" dirty="0"/>
        </a:p>
      </dgm:t>
    </dgm:pt>
    <dgm:pt modelId="{5486AD03-517A-4F19-A58A-7158E30247CE}" type="parTrans" cxnId="{FEEDEEC4-0275-4454-A5A6-C42AD5F7CEBB}">
      <dgm:prSet/>
      <dgm:spPr/>
      <dgm:t>
        <a:bodyPr/>
        <a:lstStyle/>
        <a:p>
          <a:endParaRPr lang="pt-BR"/>
        </a:p>
      </dgm:t>
    </dgm:pt>
    <dgm:pt modelId="{89A6B78D-9757-4727-A229-32A6F33ACCAA}" type="sibTrans" cxnId="{FEEDEEC4-0275-4454-A5A6-C42AD5F7CEBB}">
      <dgm:prSet/>
      <dgm:spPr/>
      <dgm:t>
        <a:bodyPr/>
        <a:lstStyle/>
        <a:p>
          <a:endParaRPr lang="pt-BR"/>
        </a:p>
      </dgm:t>
    </dgm:pt>
    <dgm:pt modelId="{C84DCA6C-39CF-448E-BD10-59A31D606383}">
      <dgm:prSet phldrT="[Texto]" custT="1"/>
      <dgm:spPr/>
      <dgm:t>
        <a:bodyPr/>
        <a:lstStyle/>
        <a:p>
          <a:endParaRPr lang="pt-BR" sz="2000" dirty="0"/>
        </a:p>
      </dgm:t>
    </dgm:pt>
    <dgm:pt modelId="{CF1AF63E-F16B-40A5-93BA-A3D42E8C20CA}" type="parTrans" cxnId="{5B38412D-8D19-44F9-868B-08B84EC68E7C}">
      <dgm:prSet/>
      <dgm:spPr/>
      <dgm:t>
        <a:bodyPr/>
        <a:lstStyle/>
        <a:p>
          <a:endParaRPr lang="pt-BR"/>
        </a:p>
      </dgm:t>
    </dgm:pt>
    <dgm:pt modelId="{50F33475-0011-4239-AD95-020BA578AA8B}" type="sibTrans" cxnId="{5B38412D-8D19-44F9-868B-08B84EC68E7C}">
      <dgm:prSet/>
      <dgm:spPr/>
      <dgm:t>
        <a:bodyPr/>
        <a:lstStyle/>
        <a:p>
          <a:endParaRPr lang="pt-BR"/>
        </a:p>
      </dgm:t>
    </dgm:pt>
    <dgm:pt modelId="{AFFD6B93-E426-4A40-9E15-0BBF8F68926E}">
      <dgm:prSet phldrT="[Texto]" custT="1"/>
      <dgm:spPr/>
      <dgm:t>
        <a:bodyPr/>
        <a:lstStyle/>
        <a:p>
          <a:endParaRPr lang="pt-BR" sz="2000" dirty="0"/>
        </a:p>
      </dgm:t>
    </dgm:pt>
    <dgm:pt modelId="{E7850887-5611-4405-A970-C0BB09E72AE5}" type="parTrans" cxnId="{4569825D-0AA6-4E8D-A5F0-2A366BB3CB38}">
      <dgm:prSet/>
      <dgm:spPr/>
      <dgm:t>
        <a:bodyPr/>
        <a:lstStyle/>
        <a:p>
          <a:endParaRPr lang="pt-BR"/>
        </a:p>
      </dgm:t>
    </dgm:pt>
    <dgm:pt modelId="{78178AF2-53F2-4E8A-80F8-C65CAE8BF8EF}" type="sibTrans" cxnId="{4569825D-0AA6-4E8D-A5F0-2A366BB3CB38}">
      <dgm:prSet/>
      <dgm:spPr/>
      <dgm:t>
        <a:bodyPr/>
        <a:lstStyle/>
        <a:p>
          <a:endParaRPr lang="pt-BR"/>
        </a:p>
      </dgm:t>
    </dgm:pt>
    <dgm:pt modelId="{CF584ED1-6E28-413F-9D90-BCC9823043CF}">
      <dgm:prSet phldrT="[Texto]" custT="1"/>
      <dgm:spPr/>
      <dgm:t>
        <a:bodyPr/>
        <a:lstStyle/>
        <a:p>
          <a:endParaRPr lang="pt-BR" sz="2000" dirty="0"/>
        </a:p>
      </dgm:t>
    </dgm:pt>
    <dgm:pt modelId="{60D9909B-5B2B-43AD-885B-CFC0F0A9FFC9}" type="parTrans" cxnId="{35855A6E-CCB2-45CC-9321-C8CE8F51FD0B}">
      <dgm:prSet/>
      <dgm:spPr/>
      <dgm:t>
        <a:bodyPr/>
        <a:lstStyle/>
        <a:p>
          <a:endParaRPr lang="pt-BR"/>
        </a:p>
      </dgm:t>
    </dgm:pt>
    <dgm:pt modelId="{744A4B2A-579C-4000-B84C-E33CAE714FCC}" type="sibTrans" cxnId="{35855A6E-CCB2-45CC-9321-C8CE8F51FD0B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1082" custLinFactY="-475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 custScaleY="26806" custLinFactNeighborY="-3495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569825D-0AA6-4E8D-A5F0-2A366BB3CB38}" srcId="{300C1BF4-F156-4CE8-985E-2699B3D01585}" destId="{AFFD6B93-E426-4A40-9E15-0BBF8F68926E}" srcOrd="4" destOrd="0" parTransId="{E7850887-5611-4405-A970-C0BB09E72AE5}" sibTransId="{78178AF2-53F2-4E8A-80F8-C65CAE8BF8EF}"/>
    <dgm:cxn modelId="{976FE81B-E875-4884-9BDB-028EF0B42DE6}" type="presOf" srcId="{AFFD6B93-E426-4A40-9E15-0BBF8F68926E}" destId="{DEB47011-55A0-4967-BC9B-E65114EE4879}" srcOrd="0" destOrd="4" presId="urn:microsoft.com/office/officeart/2005/8/layout/vList2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4516CD6D-EB9D-4F40-85DB-A27B99AFDFC4}" type="presOf" srcId="{2F647799-C3DC-442C-B89C-9A7EFDCAB74B}" destId="{DEB47011-55A0-4967-BC9B-E65114EE4879}" srcOrd="0" destOrd="0" presId="urn:microsoft.com/office/officeart/2005/8/layout/vList2"/>
    <dgm:cxn modelId="{95747BA7-D035-427E-A27E-D2EDEEC51198}" type="presOf" srcId="{300C1BF4-F156-4CE8-985E-2699B3D01585}" destId="{25D8B920-4D26-4C1D-BED0-72114717341D}" srcOrd="0" destOrd="0" presId="urn:microsoft.com/office/officeart/2005/8/layout/vList2"/>
    <dgm:cxn modelId="{FEEDEEC4-0275-4454-A5A6-C42AD5F7CEBB}" srcId="{300C1BF4-F156-4CE8-985E-2699B3D01585}" destId="{F2645C5F-DC16-43A5-A1DB-BB99EAE84540}" srcOrd="6" destOrd="0" parTransId="{5486AD03-517A-4F19-A58A-7158E30247CE}" sibTransId="{89A6B78D-9757-4727-A229-32A6F33ACCAA}"/>
    <dgm:cxn modelId="{D62153D3-C6C1-45D4-8885-ACFBCB55AE75}" type="presOf" srcId="{259FA89E-AABF-4733-96C7-48816ABA025B}" destId="{1523E619-32ED-4517-B190-9B6D8F099C31}" srcOrd="0" destOrd="0" presId="urn:microsoft.com/office/officeart/2005/8/layout/vList2"/>
    <dgm:cxn modelId="{5B38412D-8D19-44F9-868B-08B84EC68E7C}" srcId="{300C1BF4-F156-4CE8-985E-2699B3D01585}" destId="{C84DCA6C-39CF-448E-BD10-59A31D606383}" srcOrd="5" destOrd="0" parTransId="{CF1AF63E-F16B-40A5-93BA-A3D42E8C20CA}" sibTransId="{50F33475-0011-4239-AD95-020BA578AA8B}"/>
    <dgm:cxn modelId="{8DF45DB4-50B4-4E2F-B2E0-5286F0A22A0F}" srcId="{300C1BF4-F156-4CE8-985E-2699B3D01585}" destId="{72411316-CAB3-49C2-8265-D5ABDC23D741}" srcOrd="1" destOrd="0" parTransId="{605EE85A-E9A6-43F5-9A0B-8511425A2AD5}" sibTransId="{2234E21C-6CDF-4480-BD5F-F05500560853}"/>
    <dgm:cxn modelId="{DEBDF46C-F012-4E08-91CE-FF26DF6DA3D0}" type="presOf" srcId="{C84DCA6C-39CF-448E-BD10-59A31D606383}" destId="{DEB47011-55A0-4967-BC9B-E65114EE4879}" srcOrd="0" destOrd="5" presId="urn:microsoft.com/office/officeart/2005/8/layout/vList2"/>
    <dgm:cxn modelId="{28F1C7F8-389E-428E-90F3-18407F2210B3}" srcId="{300C1BF4-F156-4CE8-985E-2699B3D01585}" destId="{58A5708D-B8FA-4577-BC78-C8F059B77998}" srcOrd="2" destOrd="0" parTransId="{07A2DA81-CF41-4664-A75E-50081405DE7B}" sibTransId="{E5F8DA8A-48BD-4250-8DCB-FBE820F7E84C}"/>
    <dgm:cxn modelId="{4C37A1E2-E5A7-4501-A03E-26FA9AD6A0C3}" type="presOf" srcId="{CF584ED1-6E28-413F-9D90-BCC9823043CF}" destId="{DEB47011-55A0-4967-BC9B-E65114EE4879}" srcOrd="0" destOrd="3" presId="urn:microsoft.com/office/officeart/2005/8/layout/vList2"/>
    <dgm:cxn modelId="{43601360-9D8C-4403-B3B2-281CB4481448}" type="presOf" srcId="{F2645C5F-DC16-43A5-A1DB-BB99EAE84540}" destId="{DEB47011-55A0-4967-BC9B-E65114EE4879}" srcOrd="0" destOrd="6" presId="urn:microsoft.com/office/officeart/2005/8/layout/vList2"/>
    <dgm:cxn modelId="{35855A6E-CCB2-45CC-9321-C8CE8F51FD0B}" srcId="{300C1BF4-F156-4CE8-985E-2699B3D01585}" destId="{CF584ED1-6E28-413F-9D90-BCC9823043CF}" srcOrd="3" destOrd="0" parTransId="{60D9909B-5B2B-43AD-885B-CFC0F0A9FFC9}" sibTransId="{744A4B2A-579C-4000-B84C-E33CAE714FCC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69D01D40-47F1-4592-9C76-7456BC89D938}" type="presOf" srcId="{58A5708D-B8FA-4577-BC78-C8F059B77998}" destId="{DEB47011-55A0-4967-BC9B-E65114EE4879}" srcOrd="0" destOrd="2" presId="urn:microsoft.com/office/officeart/2005/8/layout/vList2"/>
    <dgm:cxn modelId="{95F86539-3184-4BE9-8471-76611A1169B1}" type="presOf" srcId="{72411316-CAB3-49C2-8265-D5ABDC23D741}" destId="{DEB47011-55A0-4967-BC9B-E65114EE4879}" srcOrd="0" destOrd="1" presId="urn:microsoft.com/office/officeart/2005/8/layout/vList2"/>
    <dgm:cxn modelId="{CF0DE59B-7675-4A8E-B7EE-05C5A9B99E9A}" type="presParOf" srcId="{1523E619-32ED-4517-B190-9B6D8F099C31}" destId="{25D8B920-4D26-4C1D-BED0-72114717341D}" srcOrd="0" destOrd="0" presId="urn:microsoft.com/office/officeart/2005/8/layout/vList2"/>
    <dgm:cxn modelId="{398FF140-A48D-4EC0-94CF-54A4CAED7A65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Alguns dos problemas do uso tradicional do Excel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400" dirty="0"/>
            <a:t>Limitação do número de linhas</a:t>
          </a:r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AED191DC-B558-4C91-91CA-79FC4154F4EC}">
      <dgm:prSet phldrT="[Texto]" custT="1"/>
      <dgm:spPr/>
      <dgm:t>
        <a:bodyPr/>
        <a:lstStyle/>
        <a:p>
          <a:r>
            <a:rPr lang="pt-BR" sz="2400" dirty="0"/>
            <a:t>Funcionalidade limitada das Tabelas Dinâmicas </a:t>
          </a:r>
        </a:p>
      </dgm:t>
    </dgm:pt>
    <dgm:pt modelId="{DA8FDD78-40C4-42C0-80A8-9991994021E3}" type="parTrans" cxnId="{475B56B3-DD89-4642-BFC9-3E37BEE9DDC1}">
      <dgm:prSet/>
      <dgm:spPr/>
      <dgm:t>
        <a:bodyPr/>
        <a:lstStyle/>
        <a:p>
          <a:endParaRPr lang="pt-BR"/>
        </a:p>
      </dgm:t>
    </dgm:pt>
    <dgm:pt modelId="{44F719B3-C359-4234-9E13-E563C2A149A1}" type="sibTrans" cxnId="{475B56B3-DD89-4642-BFC9-3E37BEE9DDC1}">
      <dgm:prSet/>
      <dgm:spPr/>
      <dgm:t>
        <a:bodyPr/>
        <a:lstStyle/>
        <a:p>
          <a:endParaRPr lang="pt-BR"/>
        </a:p>
      </dgm:t>
    </dgm:pt>
    <dgm:pt modelId="{C02AE5E6-4594-448C-AFE8-91FB4AF111FE}">
      <dgm:prSet phldrT="[Texto]" custT="1"/>
      <dgm:spPr/>
      <dgm:t>
        <a:bodyPr/>
        <a:lstStyle/>
        <a:p>
          <a:r>
            <a:rPr lang="pt-BR" sz="2400" dirty="0" err="1"/>
            <a:t>Antipadrão</a:t>
          </a:r>
          <a:r>
            <a:rPr lang="pt-BR" sz="2400" dirty="0"/>
            <a:t> “Anos nas colunas”</a:t>
          </a:r>
        </a:p>
      </dgm:t>
    </dgm:pt>
    <dgm:pt modelId="{1CBFF024-9B4C-4647-B014-9676EA3A5DC7}" type="parTrans" cxnId="{6C904263-D8FC-468D-BAB2-2A40BF6E30E4}">
      <dgm:prSet/>
      <dgm:spPr/>
      <dgm:t>
        <a:bodyPr/>
        <a:lstStyle/>
        <a:p>
          <a:endParaRPr lang="pt-BR"/>
        </a:p>
      </dgm:t>
    </dgm:pt>
    <dgm:pt modelId="{2C76C47D-4F11-4904-85D1-6D3467D038CF}" type="sibTrans" cxnId="{6C904263-D8FC-468D-BAB2-2A40BF6E30E4}">
      <dgm:prSet/>
      <dgm:spPr/>
      <dgm:t>
        <a:bodyPr/>
        <a:lstStyle/>
        <a:p>
          <a:endParaRPr lang="pt-BR"/>
        </a:p>
      </dgm:t>
    </dgm:pt>
    <dgm:pt modelId="{C87982A4-A3A6-4476-A7D8-CBB66C98A501}">
      <dgm:prSet phldrT="[Texto]" custT="1"/>
      <dgm:spPr/>
      <dgm:t>
        <a:bodyPr/>
        <a:lstStyle/>
        <a:p>
          <a:r>
            <a:rPr lang="pt-BR" sz="2400" dirty="0"/>
            <a:t>Importação de dados é difícil e não é memorizada</a:t>
          </a:r>
        </a:p>
      </dgm:t>
    </dgm:pt>
    <dgm:pt modelId="{8B904860-A6F4-48BF-8E2C-D91EB6A60684}" type="parTrans" cxnId="{37A74C74-B7BF-4350-868C-2272CDDAE6B9}">
      <dgm:prSet/>
      <dgm:spPr/>
      <dgm:t>
        <a:bodyPr/>
        <a:lstStyle/>
        <a:p>
          <a:endParaRPr lang="pt-BR"/>
        </a:p>
      </dgm:t>
    </dgm:pt>
    <dgm:pt modelId="{AEA1F621-7611-4517-9B76-36DB2737DA32}" type="sibTrans" cxnId="{37A74C74-B7BF-4350-868C-2272CDDAE6B9}">
      <dgm:prSet/>
      <dgm:spPr/>
      <dgm:t>
        <a:bodyPr/>
        <a:lstStyle/>
        <a:p>
          <a:endParaRPr lang="pt-BR"/>
        </a:p>
      </dgm:t>
    </dgm:pt>
    <dgm:pt modelId="{2246DD8B-7A5B-46D3-8FCB-5CEEAE70A4D9}">
      <dgm:prSet phldrT="[Texto]" custT="1"/>
      <dgm:spPr/>
      <dgm:t>
        <a:bodyPr/>
        <a:lstStyle/>
        <a:p>
          <a:r>
            <a:rPr lang="pt-BR" sz="2400" dirty="0"/>
            <a:t>Estica-e-puxa de fórmulas</a:t>
          </a:r>
        </a:p>
      </dgm:t>
    </dgm:pt>
    <dgm:pt modelId="{AEE952F0-5254-494A-8F09-C990BE77D2F7}" type="parTrans" cxnId="{C22C0C4F-34D6-481E-8466-042FA6A053DB}">
      <dgm:prSet/>
      <dgm:spPr/>
      <dgm:t>
        <a:bodyPr/>
        <a:lstStyle/>
        <a:p>
          <a:endParaRPr lang="pt-BR"/>
        </a:p>
      </dgm:t>
    </dgm:pt>
    <dgm:pt modelId="{64AF2D4A-036C-4C07-AB31-4A1D913AE42F}" type="sibTrans" cxnId="{C22C0C4F-34D6-481E-8466-042FA6A053DB}">
      <dgm:prSet/>
      <dgm:spPr/>
      <dgm:t>
        <a:bodyPr/>
        <a:lstStyle/>
        <a:p>
          <a:endParaRPr lang="pt-BR"/>
        </a:p>
      </dgm:t>
    </dgm:pt>
    <dgm:pt modelId="{1C92690D-7B19-469C-B337-9F2A85F0DDBE}">
      <dgm:prSet phldrT="[Texto]" custT="1"/>
      <dgm:spPr/>
      <dgm:t>
        <a:bodyPr/>
        <a:lstStyle/>
        <a:p>
          <a:r>
            <a:rPr lang="pt-BR" sz="2400" dirty="0"/>
            <a:t>Programação por copiar e colar: cada fórmula é uma linha de código (que é executada!)</a:t>
          </a:r>
        </a:p>
      </dgm:t>
    </dgm:pt>
    <dgm:pt modelId="{133941E1-EE1C-409D-8272-8F9DA7CB640B}" type="parTrans" cxnId="{214C88B7-9C5D-4D78-BBDF-ACBE69C7E231}">
      <dgm:prSet/>
      <dgm:spPr/>
      <dgm:t>
        <a:bodyPr/>
        <a:lstStyle/>
        <a:p>
          <a:endParaRPr lang="pt-BR"/>
        </a:p>
      </dgm:t>
    </dgm:pt>
    <dgm:pt modelId="{BEDD457F-31E2-4C3C-A1FA-6CE4E843A003}" type="sibTrans" cxnId="{214C88B7-9C5D-4D78-BBDF-ACBE69C7E231}">
      <dgm:prSet/>
      <dgm:spPr/>
      <dgm:t>
        <a:bodyPr/>
        <a:lstStyle/>
        <a:p>
          <a:endParaRPr lang="pt-BR"/>
        </a:p>
      </dgm:t>
    </dgm:pt>
    <dgm:pt modelId="{6F098CB1-45C4-40FB-AD4C-4A69838F5CDC}">
      <dgm:prSet phldrT="[Texto]" custT="1"/>
      <dgm:spPr/>
      <dgm:t>
        <a:bodyPr/>
        <a:lstStyle/>
        <a:p>
          <a:r>
            <a:rPr lang="pt-BR" sz="2400" dirty="0"/>
            <a:t>Explosão </a:t>
          </a:r>
          <a:r>
            <a:rPr lang="pt-BR" sz="2400" dirty="0" smtClean="0"/>
            <a:t>combinatória: </a:t>
          </a:r>
          <a:r>
            <a:rPr lang="pt-BR" sz="2400" dirty="0"/>
            <a:t>Conjuntos de dados -&gt; Saídas de relatório</a:t>
          </a:r>
        </a:p>
      </dgm:t>
    </dgm:pt>
    <dgm:pt modelId="{72DF652E-0CD4-43AF-A9E3-876210D388F9}" type="parTrans" cxnId="{E6706F4C-E398-4C99-AB26-7F202BD68FF9}">
      <dgm:prSet/>
      <dgm:spPr/>
      <dgm:t>
        <a:bodyPr/>
        <a:lstStyle/>
        <a:p>
          <a:endParaRPr lang="pt-BR"/>
        </a:p>
      </dgm:t>
    </dgm:pt>
    <dgm:pt modelId="{7E1E0975-6E6F-4394-8D05-A0B4FC075E5D}" type="sibTrans" cxnId="{E6706F4C-E398-4C99-AB26-7F202BD68FF9}">
      <dgm:prSet/>
      <dgm:spPr/>
      <dgm:t>
        <a:bodyPr/>
        <a:lstStyle/>
        <a:p>
          <a:endParaRPr lang="pt-BR"/>
        </a:p>
      </dgm:t>
    </dgm:pt>
    <dgm:pt modelId="{99A3179C-EF1B-4E3B-BAEB-2594CD46E8E2}">
      <dgm:prSet phldrT="[Texto]" custT="1"/>
      <dgm:spPr/>
      <dgm:t>
        <a:bodyPr/>
        <a:lstStyle/>
        <a:p>
          <a:r>
            <a:rPr lang="pt-BR" sz="2400" dirty="0"/>
            <a:t>Ininteligibilidade de fórmulas</a:t>
          </a:r>
        </a:p>
      </dgm:t>
    </dgm:pt>
    <dgm:pt modelId="{A5C4BF24-C468-42E0-8FA7-4C8D8891DE0E}" type="parTrans" cxnId="{BA6A3926-0C90-41C7-AC08-C42AB49382F8}">
      <dgm:prSet/>
      <dgm:spPr/>
      <dgm:t>
        <a:bodyPr/>
        <a:lstStyle/>
        <a:p>
          <a:endParaRPr lang="pt-BR"/>
        </a:p>
      </dgm:t>
    </dgm:pt>
    <dgm:pt modelId="{4F06AC46-1E6F-4ACC-8D90-7D86F793450B}" type="sibTrans" cxnId="{BA6A3926-0C90-41C7-AC08-C42AB49382F8}">
      <dgm:prSet/>
      <dgm:spPr/>
      <dgm:t>
        <a:bodyPr/>
        <a:lstStyle/>
        <a:p>
          <a:endParaRPr lang="pt-BR"/>
        </a:p>
      </dgm:t>
    </dgm:pt>
    <dgm:pt modelId="{527E860F-E991-46D3-AA7E-C5DE60BB4C7A}">
      <dgm:prSet phldrT="[Texto]" custT="1"/>
      <dgm:spPr/>
      <dgm:t>
        <a:bodyPr/>
        <a:lstStyle/>
        <a:p>
          <a:r>
            <a:rPr lang="pt-BR" sz="2400" dirty="0"/>
            <a:t>Redes de Fórmulas</a:t>
          </a:r>
        </a:p>
      </dgm:t>
    </dgm:pt>
    <dgm:pt modelId="{FB674FD1-3942-4962-98F4-57CB3F5848CE}" type="parTrans" cxnId="{56C94CCB-C344-4A52-BC2A-0DAB9CA9FF96}">
      <dgm:prSet/>
      <dgm:spPr/>
      <dgm:t>
        <a:bodyPr/>
        <a:lstStyle/>
        <a:p>
          <a:endParaRPr lang="pt-BR"/>
        </a:p>
      </dgm:t>
    </dgm:pt>
    <dgm:pt modelId="{52B19522-F3D1-47F0-80F3-7A665F543707}" type="sibTrans" cxnId="{56C94CCB-C344-4A52-BC2A-0DAB9CA9FF96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138039" custLinFactNeighborY="-2529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 custScaleY="10827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848CDE8-168B-492E-A09C-BD4690FE20F8}" type="presOf" srcId="{6F098CB1-45C4-40FB-AD4C-4A69838F5CDC}" destId="{DEB47011-55A0-4967-BC9B-E65114EE4879}" srcOrd="0" destOrd="8" presId="urn:microsoft.com/office/officeart/2005/8/layout/vList2"/>
    <dgm:cxn modelId="{B395737E-95F9-4827-BF61-78FA75FF4DE1}" type="presOf" srcId="{AED191DC-B558-4C91-91CA-79FC4154F4EC}" destId="{DEB47011-55A0-4967-BC9B-E65114EE4879}" srcOrd="0" destOrd="1" presId="urn:microsoft.com/office/officeart/2005/8/layout/vList2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E6706F4C-E398-4C99-AB26-7F202BD68FF9}" srcId="{300C1BF4-F156-4CE8-985E-2699B3D01585}" destId="{6F098CB1-45C4-40FB-AD4C-4A69838F5CDC}" srcOrd="8" destOrd="0" parTransId="{72DF652E-0CD4-43AF-A9E3-876210D388F9}" sibTransId="{7E1E0975-6E6F-4394-8D05-A0B4FC075E5D}"/>
    <dgm:cxn modelId="{C22C0C4F-34D6-481E-8466-042FA6A053DB}" srcId="{300C1BF4-F156-4CE8-985E-2699B3D01585}" destId="{2246DD8B-7A5B-46D3-8FCB-5CEEAE70A4D9}" srcOrd="4" destOrd="0" parTransId="{AEE952F0-5254-494A-8F09-C990BE77D2F7}" sibTransId="{64AF2D4A-036C-4C07-AB31-4A1D913AE42F}"/>
    <dgm:cxn modelId="{B7CD2F3F-C138-4C91-8E3D-B6ED56B88B87}" type="presOf" srcId="{527E860F-E991-46D3-AA7E-C5DE60BB4C7A}" destId="{DEB47011-55A0-4967-BC9B-E65114EE4879}" srcOrd="0" destOrd="7" presId="urn:microsoft.com/office/officeart/2005/8/layout/vList2"/>
    <dgm:cxn modelId="{5A29B1C1-57E5-4CB1-AC7A-C4FAC2A21034}" type="presOf" srcId="{C02AE5E6-4594-448C-AFE8-91FB4AF111FE}" destId="{DEB47011-55A0-4967-BC9B-E65114EE4879}" srcOrd="0" destOrd="2" presId="urn:microsoft.com/office/officeart/2005/8/layout/vList2"/>
    <dgm:cxn modelId="{475B56B3-DD89-4642-BFC9-3E37BEE9DDC1}" srcId="{300C1BF4-F156-4CE8-985E-2699B3D01585}" destId="{AED191DC-B558-4C91-91CA-79FC4154F4EC}" srcOrd="1" destOrd="0" parTransId="{DA8FDD78-40C4-42C0-80A8-9991994021E3}" sibTransId="{44F719B3-C359-4234-9E13-E563C2A149A1}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4CAB707C-9CFD-41BF-A9CA-67D5D2E4F17A}" type="presOf" srcId="{2F647799-C3DC-442C-B89C-9A7EFDCAB74B}" destId="{DEB47011-55A0-4967-BC9B-E65114EE4879}" srcOrd="0" destOrd="0" presId="urn:microsoft.com/office/officeart/2005/8/layout/vList2"/>
    <dgm:cxn modelId="{551822F2-2590-4558-86FF-C506266E2E44}" type="presOf" srcId="{1C92690D-7B19-469C-B337-9F2A85F0DDBE}" destId="{DEB47011-55A0-4967-BC9B-E65114EE4879}" srcOrd="0" destOrd="6" presId="urn:microsoft.com/office/officeart/2005/8/layout/vList2"/>
    <dgm:cxn modelId="{37A74C74-B7BF-4350-868C-2272CDDAE6B9}" srcId="{300C1BF4-F156-4CE8-985E-2699B3D01585}" destId="{C87982A4-A3A6-4476-A7D8-CBB66C98A501}" srcOrd="3" destOrd="0" parTransId="{8B904860-A6F4-48BF-8E2C-D91EB6A60684}" sibTransId="{AEA1F621-7611-4517-9B76-36DB2737DA32}"/>
    <dgm:cxn modelId="{BA6A3926-0C90-41C7-AC08-C42AB49382F8}" srcId="{300C1BF4-F156-4CE8-985E-2699B3D01585}" destId="{99A3179C-EF1B-4E3B-BAEB-2594CD46E8E2}" srcOrd="5" destOrd="0" parTransId="{A5C4BF24-C468-42E0-8FA7-4C8D8891DE0E}" sibTransId="{4F06AC46-1E6F-4ACC-8D90-7D86F793450B}"/>
    <dgm:cxn modelId="{6C904263-D8FC-468D-BAB2-2A40BF6E30E4}" srcId="{300C1BF4-F156-4CE8-985E-2699B3D01585}" destId="{C02AE5E6-4594-448C-AFE8-91FB4AF111FE}" srcOrd="2" destOrd="0" parTransId="{1CBFF024-9B4C-4647-B014-9676EA3A5DC7}" sibTransId="{2C76C47D-4F11-4904-85D1-6D3467D038CF}"/>
    <dgm:cxn modelId="{D47FAD0D-36FD-445A-A05A-9B8B6467BBC7}" type="presOf" srcId="{2246DD8B-7A5B-46D3-8FCB-5CEEAE70A4D9}" destId="{DEB47011-55A0-4967-BC9B-E65114EE4879}" srcOrd="0" destOrd="4" presId="urn:microsoft.com/office/officeart/2005/8/layout/vList2"/>
    <dgm:cxn modelId="{B3947571-2473-4224-A77E-E85BB137253C}" type="presOf" srcId="{99A3179C-EF1B-4E3B-BAEB-2594CD46E8E2}" destId="{DEB47011-55A0-4967-BC9B-E65114EE4879}" srcOrd="0" destOrd="5" presId="urn:microsoft.com/office/officeart/2005/8/layout/vList2"/>
    <dgm:cxn modelId="{76F7C72C-AF7C-4E69-99EA-A243D1C14990}" type="presOf" srcId="{C87982A4-A3A6-4476-A7D8-CBB66C98A501}" destId="{DEB47011-55A0-4967-BC9B-E65114EE4879}" srcOrd="0" destOrd="3" presId="urn:microsoft.com/office/officeart/2005/8/layout/vList2"/>
    <dgm:cxn modelId="{214C88B7-9C5D-4D78-BBDF-ACBE69C7E231}" srcId="{300C1BF4-F156-4CE8-985E-2699B3D01585}" destId="{1C92690D-7B19-469C-B337-9F2A85F0DDBE}" srcOrd="6" destOrd="0" parTransId="{133941E1-EE1C-409D-8272-8F9DA7CB640B}" sibTransId="{BEDD457F-31E2-4C3C-A1FA-6CE4E843A003}"/>
    <dgm:cxn modelId="{56C94CCB-C344-4A52-BC2A-0DAB9CA9FF96}" srcId="{300C1BF4-F156-4CE8-985E-2699B3D01585}" destId="{527E860F-E991-46D3-AA7E-C5DE60BB4C7A}" srcOrd="7" destOrd="0" parTransId="{FB674FD1-3942-4962-98F4-57CB3F5848CE}" sibTransId="{52B19522-F3D1-47F0-80F3-7A665F543707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944CF487-05FF-41A1-B419-8EBD9B22D2CE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Limitação do número de linhas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000" dirty="0"/>
            <a:t>Cada planilha do Excel suporta </a:t>
          </a:r>
          <a:r>
            <a:rPr lang="pt-BR" sz="2000" b="0" i="0" u="none" dirty="0"/>
            <a:t>1.048.576 linhas</a:t>
          </a:r>
          <a:endParaRPr lang="pt-BR" sz="2000" dirty="0"/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9AF19DED-33F2-42D0-8AEE-893ECCE24145}">
      <dgm:prSet phldrT="[Texto]" custT="1"/>
      <dgm:spPr/>
      <dgm:t>
        <a:bodyPr/>
        <a:lstStyle/>
        <a:p>
          <a:r>
            <a:rPr lang="pt-BR" sz="2000" dirty="0"/>
            <a:t>O </a:t>
          </a:r>
          <a:r>
            <a:rPr lang="pt-BR" sz="2000" b="1" dirty="0"/>
            <a:t>Modelo de Dados do Excel </a:t>
          </a:r>
          <a:r>
            <a:rPr lang="pt-BR" sz="2000" b="0" dirty="0"/>
            <a:t>suporta uma quantidade ilimitada de dados na versão 64 bits (depende apenas da memória do computador) mas não suporta edição. </a:t>
          </a:r>
        </a:p>
      </dgm:t>
    </dgm:pt>
    <dgm:pt modelId="{DD46FC63-878A-4AA0-8060-AEAD2E2118CF}" type="parTrans" cxnId="{64CCCC68-0D05-4663-8B69-C59C62699BD4}">
      <dgm:prSet/>
      <dgm:spPr/>
      <dgm:t>
        <a:bodyPr/>
        <a:lstStyle/>
        <a:p>
          <a:endParaRPr lang="pt-BR"/>
        </a:p>
      </dgm:t>
    </dgm:pt>
    <dgm:pt modelId="{7A70F48C-328B-413F-BD30-1EC2DF1AE086}" type="sibTrans" cxnId="{64CCCC68-0D05-4663-8B69-C59C62699BD4}">
      <dgm:prSet/>
      <dgm:spPr/>
      <dgm:t>
        <a:bodyPr/>
        <a:lstStyle/>
        <a:p>
          <a:endParaRPr lang="pt-BR"/>
        </a:p>
      </dgm:t>
    </dgm:pt>
    <dgm:pt modelId="{2A92C59B-1191-4B8D-936D-43D57895F0CA}">
      <dgm:prSet phldrT="[Texto]" custT="1"/>
      <dgm:spPr/>
      <dgm:t>
        <a:bodyPr/>
        <a:lstStyle/>
        <a:p>
          <a:r>
            <a:rPr lang="pt-BR" sz="2000" b="0" dirty="0"/>
            <a:t>Dificilmente alguém quer editar manualmente um conjunto de dados de mais de 1 milhão de linhas</a:t>
          </a:r>
        </a:p>
      </dgm:t>
    </dgm:pt>
    <dgm:pt modelId="{D2393A12-F30D-48EB-BF4C-E703C1060E39}" type="parTrans" cxnId="{541B6701-997A-463A-A150-8D8E41D6C288}">
      <dgm:prSet/>
      <dgm:spPr/>
      <dgm:t>
        <a:bodyPr/>
        <a:lstStyle/>
        <a:p>
          <a:endParaRPr lang="pt-BR"/>
        </a:p>
      </dgm:t>
    </dgm:pt>
    <dgm:pt modelId="{AC242111-4DBD-4A35-8331-96AD594A8B32}" type="sibTrans" cxnId="{541B6701-997A-463A-A150-8D8E41D6C288}">
      <dgm:prSet/>
      <dgm:spPr/>
      <dgm:t>
        <a:bodyPr/>
        <a:lstStyle/>
        <a:p>
          <a:endParaRPr lang="pt-BR"/>
        </a:p>
      </dgm:t>
    </dgm:pt>
    <dgm:pt modelId="{1EBE84F2-1290-4B20-A347-AA29CEDE4296}">
      <dgm:prSet phldrT="[Texto]" custT="1"/>
      <dgm:spPr/>
      <dgm:t>
        <a:bodyPr/>
        <a:lstStyle/>
        <a:p>
          <a:r>
            <a:rPr lang="pt-BR" sz="2000" dirty="0"/>
            <a:t>O usuário acaba abrindo mão da granularidade desejada</a:t>
          </a:r>
        </a:p>
      </dgm:t>
    </dgm:pt>
    <dgm:pt modelId="{4F619484-94AD-46C0-9381-8B3A4116C9C3}" type="parTrans" cxnId="{88D3E7A3-A130-4F65-94B6-8431D96324DA}">
      <dgm:prSet/>
      <dgm:spPr/>
      <dgm:t>
        <a:bodyPr/>
        <a:lstStyle/>
        <a:p>
          <a:endParaRPr lang="pt-BR"/>
        </a:p>
      </dgm:t>
    </dgm:pt>
    <dgm:pt modelId="{7E606703-D939-48E4-AF65-0394ADEDF248}" type="sibTrans" cxnId="{88D3E7A3-A130-4F65-94B6-8431D96324DA}">
      <dgm:prSet/>
      <dgm:spPr/>
      <dgm:t>
        <a:bodyPr/>
        <a:lstStyle/>
        <a:p>
          <a:endParaRPr lang="pt-BR"/>
        </a:p>
      </dgm:t>
    </dgm:pt>
    <dgm:pt modelId="{2E4F2274-1AAE-46D2-A4C9-CC67939DF588}">
      <dgm:prSet phldrT="[Texto]" custT="1"/>
      <dgm:spPr/>
      <dgm:t>
        <a:bodyPr/>
        <a:lstStyle/>
        <a:p>
          <a:r>
            <a:rPr lang="pt-BR" sz="2800" dirty="0"/>
            <a:t>Solução</a:t>
          </a:r>
        </a:p>
      </dgm:t>
    </dgm:pt>
    <dgm:pt modelId="{52595B33-BFA3-49A0-B291-A3DBA562C07A}" type="parTrans" cxnId="{4E0DBD97-305F-4A09-B70C-95384D474F26}">
      <dgm:prSet/>
      <dgm:spPr/>
      <dgm:t>
        <a:bodyPr/>
        <a:lstStyle/>
        <a:p>
          <a:endParaRPr lang="pt-BR"/>
        </a:p>
      </dgm:t>
    </dgm:pt>
    <dgm:pt modelId="{A20A53CF-C585-48E6-AEE3-F1E1CAE4A621}" type="sibTrans" cxnId="{4E0DBD97-305F-4A09-B70C-95384D474F26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2" custScaleY="90732" custLinFactNeighborY="-128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2" custScaleY="11814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DA1BC96-CEBB-4C98-9F0C-BE2850857331}" type="pres">
      <dgm:prSet presAssocID="{2E4F2274-1AAE-46D2-A4C9-CC67939DF58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13D1965-7AB0-4860-9775-7372DE99856A}" type="pres">
      <dgm:prSet presAssocID="{2E4F2274-1AAE-46D2-A4C9-CC67939DF58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41B6701-997A-463A-A150-8D8E41D6C288}" srcId="{2E4F2274-1AAE-46D2-A4C9-CC67939DF588}" destId="{2A92C59B-1191-4B8D-936D-43D57895F0CA}" srcOrd="1" destOrd="0" parTransId="{D2393A12-F30D-48EB-BF4C-E703C1060E39}" sibTransId="{AC242111-4DBD-4A35-8331-96AD594A8B32}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64CCCC68-0D05-4663-8B69-C59C62699BD4}" srcId="{2E4F2274-1AAE-46D2-A4C9-CC67939DF588}" destId="{9AF19DED-33F2-42D0-8AEE-893ECCE24145}" srcOrd="0" destOrd="0" parTransId="{DD46FC63-878A-4AA0-8060-AEAD2E2118CF}" sibTransId="{7A70F48C-328B-413F-BD30-1EC2DF1AE086}"/>
    <dgm:cxn modelId="{88D3E7A3-A130-4F65-94B6-8431D96324DA}" srcId="{300C1BF4-F156-4CE8-985E-2699B3D01585}" destId="{1EBE84F2-1290-4B20-A347-AA29CEDE4296}" srcOrd="1" destOrd="0" parTransId="{4F619484-94AD-46C0-9381-8B3A4116C9C3}" sibTransId="{7E606703-D939-48E4-AF65-0394ADEDF248}"/>
    <dgm:cxn modelId="{DE2C2C1D-94E4-4666-BC0D-EE1F3785B077}" type="presOf" srcId="{9AF19DED-33F2-42D0-8AEE-893ECCE24145}" destId="{C13D1965-7AB0-4860-9775-7372DE99856A}" srcOrd="0" destOrd="0" presId="urn:microsoft.com/office/officeart/2005/8/layout/vList2"/>
    <dgm:cxn modelId="{4E0DBD97-305F-4A09-B70C-95384D474F26}" srcId="{259FA89E-AABF-4733-96C7-48816ABA025B}" destId="{2E4F2274-1AAE-46D2-A4C9-CC67939DF588}" srcOrd="1" destOrd="0" parTransId="{52595B33-BFA3-49A0-B291-A3DBA562C07A}" sibTransId="{A20A53CF-C585-48E6-AEE3-F1E1CAE4A621}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4CAB707C-9CFD-41BF-A9CA-67D5D2E4F17A}" type="presOf" srcId="{2F647799-C3DC-442C-B89C-9A7EFDCAB74B}" destId="{DEB47011-55A0-4967-BC9B-E65114EE4879}" srcOrd="0" destOrd="0" presId="urn:microsoft.com/office/officeart/2005/8/layout/vList2"/>
    <dgm:cxn modelId="{55568D7D-3CC6-4434-9F2A-208E719C43B8}" type="presOf" srcId="{1EBE84F2-1290-4B20-A347-AA29CEDE4296}" destId="{DEB47011-55A0-4967-BC9B-E65114EE4879}" srcOrd="0" destOrd="1" presId="urn:microsoft.com/office/officeart/2005/8/layout/vList2"/>
    <dgm:cxn modelId="{33F815D9-D733-4B42-AB41-1E6CC82195E0}" type="presOf" srcId="{2A92C59B-1191-4B8D-936D-43D57895F0CA}" destId="{C13D1965-7AB0-4860-9775-7372DE99856A}" srcOrd="0" destOrd="1" presId="urn:microsoft.com/office/officeart/2005/8/layout/vList2"/>
    <dgm:cxn modelId="{2DAD96DC-4E21-45B7-A7DA-3D1AE719BDD6}" type="presOf" srcId="{2E4F2274-1AAE-46D2-A4C9-CC67939DF588}" destId="{CDA1BC96-CEBB-4C98-9F0C-BE2850857331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944CF487-05FF-41A1-B419-8EBD9B22D2CE}" type="presParOf" srcId="{1523E619-32ED-4517-B190-9B6D8F099C31}" destId="{DEB47011-55A0-4967-BC9B-E65114EE4879}" srcOrd="1" destOrd="0" presId="urn:microsoft.com/office/officeart/2005/8/layout/vList2"/>
    <dgm:cxn modelId="{018DDE2E-A359-43CD-96DB-1E6C60B3EE66}" type="presParOf" srcId="{1523E619-32ED-4517-B190-9B6D8F099C31}" destId="{CDA1BC96-CEBB-4C98-9F0C-BE2850857331}" srcOrd="2" destOrd="0" presId="urn:microsoft.com/office/officeart/2005/8/layout/vList2"/>
    <dgm:cxn modelId="{73637241-3965-40B1-B215-3AB480959620}" type="presParOf" srcId="{1523E619-32ED-4517-B190-9B6D8F099C31}" destId="{C13D1965-7AB0-4860-9775-7372DE99856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Funcionalidade limitada das Tabelas Dinâmicas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400" dirty="0"/>
            <a:t>A Tabela Dinâmica </a:t>
          </a:r>
          <a:r>
            <a:rPr lang="pt-BR" sz="2400" dirty="0" smtClean="0"/>
            <a:t>apresenta </a:t>
          </a:r>
          <a:r>
            <a:rPr lang="pt-BR" sz="2400" dirty="0"/>
            <a:t>dados de apenas uma tabela</a:t>
          </a:r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56113" custLinFactNeighborX="-245" custLinFactNeighborY="-13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 custScaleY="14742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4CAB707C-9CFD-41BF-A9CA-67D5D2E4F17A}" type="presOf" srcId="{2F647799-C3DC-442C-B89C-9A7EFDCAB74B}" destId="{DEB47011-55A0-4967-BC9B-E65114EE4879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944CF487-05FF-41A1-B419-8EBD9B22D2CE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3E8A8C-DE14-489B-B26F-6C8F12370F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F82038B-E6BA-4BB1-B5B2-33170FA1B991}">
      <dgm:prSet phldrT="[Texto]" custT="1"/>
      <dgm:spPr/>
      <dgm:t>
        <a:bodyPr/>
        <a:lstStyle/>
        <a:p>
          <a:r>
            <a:rPr lang="pt-BR" sz="2400" dirty="0"/>
            <a:t>Disseminar uso de boas práticas</a:t>
          </a:r>
        </a:p>
      </dgm:t>
    </dgm:pt>
    <dgm:pt modelId="{6EAD967B-EC74-4DCC-A377-93F0A29C6C6F}" type="parTrans" cxnId="{E28D5288-00E3-4251-B582-B0F8EFE07FE2}">
      <dgm:prSet/>
      <dgm:spPr/>
      <dgm:t>
        <a:bodyPr/>
        <a:lstStyle/>
        <a:p>
          <a:endParaRPr lang="pt-BR"/>
        </a:p>
      </dgm:t>
    </dgm:pt>
    <dgm:pt modelId="{F7C3D673-B922-4F71-8B60-1CCCC6D9AE33}" type="sibTrans" cxnId="{E28D5288-00E3-4251-B582-B0F8EFE07FE2}">
      <dgm:prSet/>
      <dgm:spPr/>
      <dgm:t>
        <a:bodyPr/>
        <a:lstStyle/>
        <a:p>
          <a:endParaRPr lang="pt-BR"/>
        </a:p>
      </dgm:t>
    </dgm:pt>
    <dgm:pt modelId="{E053ADD3-88F7-42BD-AF04-92C67D66551A}">
      <dgm:prSet phldrT="[Texto]" custT="1"/>
      <dgm:spPr/>
      <dgm:t>
        <a:bodyPr/>
        <a:lstStyle/>
        <a:p>
          <a:r>
            <a:rPr lang="pt-BR" sz="2000" dirty="0"/>
            <a:t>As boas práticas levam a uma utilização mais eficiente da ferramenta e a um menor risco de erros operacionais</a:t>
          </a:r>
        </a:p>
      </dgm:t>
    </dgm:pt>
    <dgm:pt modelId="{DD392538-6CDA-435B-9097-AA3E13CAB286}" type="parTrans" cxnId="{0858AE6A-3A59-461D-96C2-7A6131FF74A1}">
      <dgm:prSet/>
      <dgm:spPr/>
      <dgm:t>
        <a:bodyPr/>
        <a:lstStyle/>
        <a:p>
          <a:endParaRPr lang="pt-BR"/>
        </a:p>
      </dgm:t>
    </dgm:pt>
    <dgm:pt modelId="{818DFBDD-BED5-4C44-9C61-8D648F8F4936}" type="sibTrans" cxnId="{0858AE6A-3A59-461D-96C2-7A6131FF74A1}">
      <dgm:prSet/>
      <dgm:spPr/>
      <dgm:t>
        <a:bodyPr/>
        <a:lstStyle/>
        <a:p>
          <a:endParaRPr lang="pt-BR"/>
        </a:p>
      </dgm:t>
    </dgm:pt>
    <dgm:pt modelId="{0DA6880B-F5C8-4CEA-8B71-539180907D90}">
      <dgm:prSet phldrT="[Texto]" custT="1"/>
      <dgm:spPr/>
      <dgm:t>
        <a:bodyPr/>
        <a:lstStyle/>
        <a:p>
          <a:r>
            <a:rPr lang="pt-BR" sz="2400" dirty="0"/>
            <a:t>Disseminar o uso de algumas “novas” funcionalidades, ferramentas e suplementos contidos no ambiente Microsoft Excel</a:t>
          </a:r>
        </a:p>
      </dgm:t>
    </dgm:pt>
    <dgm:pt modelId="{7C4EDDF0-1EE8-4FD4-B70D-D531DDC4DE20}" type="parTrans" cxnId="{590F1762-D072-40F1-A7F1-AD33FFB74599}">
      <dgm:prSet/>
      <dgm:spPr/>
      <dgm:t>
        <a:bodyPr/>
        <a:lstStyle/>
        <a:p>
          <a:endParaRPr lang="pt-BR"/>
        </a:p>
      </dgm:t>
    </dgm:pt>
    <dgm:pt modelId="{8E184B5B-CF65-4B99-8C95-B21FF2BAF2B9}" type="sibTrans" cxnId="{590F1762-D072-40F1-A7F1-AD33FFB74599}">
      <dgm:prSet/>
      <dgm:spPr/>
      <dgm:t>
        <a:bodyPr/>
        <a:lstStyle/>
        <a:p>
          <a:endParaRPr lang="pt-BR"/>
        </a:p>
      </dgm:t>
    </dgm:pt>
    <dgm:pt modelId="{6001282F-C467-4731-BFD9-B211B0F8ECA4}">
      <dgm:prSet phldrT="[Texto]" custT="1"/>
      <dgm:spPr/>
      <dgm:t>
        <a:bodyPr/>
        <a:lstStyle/>
        <a:p>
          <a:r>
            <a:rPr lang="pt-BR" sz="2000" dirty="0"/>
            <a:t>Estas ferramentas ajudam o usuário a obter todo o potencial do Excel, que hoje se propõe a ser mais do que um software de planilhas eletrônicas. O Excel hoje se apresenta como uma ferramenta de </a:t>
          </a:r>
          <a:r>
            <a:rPr lang="pt-BR" sz="2000" b="1" dirty="0" smtClean="0"/>
            <a:t>Self-Service Business </a:t>
          </a:r>
          <a:r>
            <a:rPr lang="pt-BR" sz="2000" b="1" dirty="0" err="1" smtClean="0"/>
            <a:t>Intelligence</a:t>
          </a:r>
          <a:r>
            <a:rPr lang="pt-BR" sz="2000" dirty="0" smtClean="0"/>
            <a:t>.</a:t>
          </a:r>
          <a:endParaRPr lang="pt-BR" sz="2000" dirty="0"/>
        </a:p>
      </dgm:t>
    </dgm:pt>
    <dgm:pt modelId="{49B8E561-9ED7-4598-AEC5-C64EA214BA93}" type="parTrans" cxnId="{A39931FA-70EF-4469-A6B7-D9EE51AB1180}">
      <dgm:prSet/>
      <dgm:spPr/>
      <dgm:t>
        <a:bodyPr/>
        <a:lstStyle/>
        <a:p>
          <a:endParaRPr lang="pt-BR"/>
        </a:p>
      </dgm:t>
    </dgm:pt>
    <dgm:pt modelId="{9D908F46-19A4-4A89-8D42-3296FF63C7C5}" type="sibTrans" cxnId="{A39931FA-70EF-4469-A6B7-D9EE51AB1180}">
      <dgm:prSet/>
      <dgm:spPr/>
      <dgm:t>
        <a:bodyPr/>
        <a:lstStyle/>
        <a:p>
          <a:endParaRPr lang="pt-BR"/>
        </a:p>
      </dgm:t>
    </dgm:pt>
    <dgm:pt modelId="{40D64EA4-197A-4835-8F7C-AB0E4D0C7228}">
      <dgm:prSet phldrT="[Texto]" custT="1"/>
      <dgm:spPr/>
      <dgm:t>
        <a:bodyPr/>
        <a:lstStyle/>
        <a:p>
          <a:r>
            <a:rPr lang="pt-BR" sz="2400" dirty="0"/>
            <a:t>Ensinar os conceitos que justificam e possibilitam a adoção das boas práticas e das novas tecnologias</a:t>
          </a:r>
        </a:p>
      </dgm:t>
    </dgm:pt>
    <dgm:pt modelId="{CED24671-C442-4A16-BA57-875CA8DCD435}" type="parTrans" cxnId="{37EFC75B-0F4A-46EB-B3C4-0ACA4088216E}">
      <dgm:prSet/>
      <dgm:spPr/>
      <dgm:t>
        <a:bodyPr/>
        <a:lstStyle/>
        <a:p>
          <a:endParaRPr lang="pt-BR"/>
        </a:p>
      </dgm:t>
    </dgm:pt>
    <dgm:pt modelId="{798AF75C-B84E-4A33-96BB-E92ADF5B943C}" type="sibTrans" cxnId="{37EFC75B-0F4A-46EB-B3C4-0ACA4088216E}">
      <dgm:prSet/>
      <dgm:spPr/>
      <dgm:t>
        <a:bodyPr/>
        <a:lstStyle/>
        <a:p>
          <a:endParaRPr lang="pt-BR"/>
        </a:p>
      </dgm:t>
    </dgm:pt>
    <dgm:pt modelId="{FAAC4CD6-B598-4052-94EA-5C622D2523BB}">
      <dgm:prSet phldrT="[Texto]" custT="1"/>
      <dgm:spPr/>
      <dgm:t>
        <a:bodyPr/>
        <a:lstStyle/>
        <a:p>
          <a:r>
            <a:rPr lang="pt-BR" sz="2000" dirty="0"/>
            <a:t>Business </a:t>
          </a:r>
          <a:r>
            <a:rPr lang="pt-BR" sz="2000" dirty="0" err="1"/>
            <a:t>Intelligence</a:t>
          </a:r>
          <a:r>
            <a:rPr lang="pt-BR" sz="2000" dirty="0"/>
            <a:t>, Modelagem Relacional, Modelagem Dimensional, ETL, Consulta OLAP etc. </a:t>
          </a:r>
        </a:p>
      </dgm:t>
    </dgm:pt>
    <dgm:pt modelId="{7611200E-E210-4EE6-96EE-A868BEE7045D}" type="parTrans" cxnId="{424244D5-C360-4149-928C-800714D7D8A8}">
      <dgm:prSet/>
      <dgm:spPr/>
      <dgm:t>
        <a:bodyPr/>
        <a:lstStyle/>
        <a:p>
          <a:endParaRPr lang="pt-BR"/>
        </a:p>
      </dgm:t>
    </dgm:pt>
    <dgm:pt modelId="{0AB21927-107F-424A-942B-E23B694EC35B}" type="sibTrans" cxnId="{424244D5-C360-4149-928C-800714D7D8A8}">
      <dgm:prSet/>
      <dgm:spPr/>
      <dgm:t>
        <a:bodyPr/>
        <a:lstStyle/>
        <a:p>
          <a:endParaRPr lang="pt-BR"/>
        </a:p>
      </dgm:t>
    </dgm:pt>
    <dgm:pt modelId="{DA845787-C109-4101-A8A0-4754B41093B9}" type="pres">
      <dgm:prSet presAssocID="{DE3E8A8C-DE14-489B-B26F-6C8F12370F9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956F6C6-5453-453B-9256-8A4ED4E99242}" type="pres">
      <dgm:prSet presAssocID="{BF82038B-E6BA-4BB1-B5B2-33170FA1B991}" presName="parentText" presStyleLbl="node1" presStyleIdx="0" presStyleCnt="3" custScaleY="5826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B2F3271-B44C-4D35-9CE8-3C21FE0B2816}" type="pres">
      <dgm:prSet presAssocID="{BF82038B-E6BA-4BB1-B5B2-33170FA1B991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919E978-2970-47B5-ADC8-3C04C05A7F69}" type="pres">
      <dgm:prSet presAssocID="{0DA6880B-F5C8-4CEA-8B71-539180907D90}" presName="parentText" presStyleLbl="node1" presStyleIdx="1" presStyleCnt="3" custScaleY="9166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2DF0020-E14F-4C3B-BB22-70C95FA3422D}" type="pres">
      <dgm:prSet presAssocID="{0DA6880B-F5C8-4CEA-8B71-539180907D90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45A264E-A0B2-4861-9D38-0D15C9696027}" type="pres">
      <dgm:prSet presAssocID="{40D64EA4-197A-4835-8F7C-AB0E4D0C7228}" presName="parentText" presStyleLbl="node1" presStyleIdx="2" presStyleCnt="3" custScaleY="8341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AFFAB6C-B1CB-4D39-A8C4-F3CF811F3C5E}" type="pres">
      <dgm:prSet presAssocID="{40D64EA4-197A-4835-8F7C-AB0E4D0C7228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90F1762-D072-40F1-A7F1-AD33FFB74599}" srcId="{DE3E8A8C-DE14-489B-B26F-6C8F12370F98}" destId="{0DA6880B-F5C8-4CEA-8B71-539180907D90}" srcOrd="1" destOrd="0" parTransId="{7C4EDDF0-1EE8-4FD4-B70D-D531DDC4DE20}" sibTransId="{8E184B5B-CF65-4B99-8C95-B21FF2BAF2B9}"/>
    <dgm:cxn modelId="{0858AE6A-3A59-461D-96C2-7A6131FF74A1}" srcId="{BF82038B-E6BA-4BB1-B5B2-33170FA1B991}" destId="{E053ADD3-88F7-42BD-AF04-92C67D66551A}" srcOrd="0" destOrd="0" parTransId="{DD392538-6CDA-435B-9097-AA3E13CAB286}" sibTransId="{818DFBDD-BED5-4C44-9C61-8D648F8F4936}"/>
    <dgm:cxn modelId="{79034AF9-38A8-4632-9AC4-78BABBD14C7D}" type="presOf" srcId="{E053ADD3-88F7-42BD-AF04-92C67D66551A}" destId="{DB2F3271-B44C-4D35-9CE8-3C21FE0B2816}" srcOrd="0" destOrd="0" presId="urn:microsoft.com/office/officeart/2005/8/layout/vList2"/>
    <dgm:cxn modelId="{E28D5288-00E3-4251-B582-B0F8EFE07FE2}" srcId="{DE3E8A8C-DE14-489B-B26F-6C8F12370F98}" destId="{BF82038B-E6BA-4BB1-B5B2-33170FA1B991}" srcOrd="0" destOrd="0" parTransId="{6EAD967B-EC74-4DCC-A377-93F0A29C6C6F}" sibTransId="{F7C3D673-B922-4F71-8B60-1CCCC6D9AE33}"/>
    <dgm:cxn modelId="{A39931FA-70EF-4469-A6B7-D9EE51AB1180}" srcId="{0DA6880B-F5C8-4CEA-8B71-539180907D90}" destId="{6001282F-C467-4731-BFD9-B211B0F8ECA4}" srcOrd="0" destOrd="0" parTransId="{49B8E561-9ED7-4598-AEC5-C64EA214BA93}" sibTransId="{9D908F46-19A4-4A89-8D42-3296FF63C7C5}"/>
    <dgm:cxn modelId="{1036BD33-4172-4A39-B0D3-944184156EC8}" type="presOf" srcId="{FAAC4CD6-B598-4052-94EA-5C622D2523BB}" destId="{FAFFAB6C-B1CB-4D39-A8C4-F3CF811F3C5E}" srcOrd="0" destOrd="0" presId="urn:microsoft.com/office/officeart/2005/8/layout/vList2"/>
    <dgm:cxn modelId="{25E758DB-D05F-4373-8840-20F96076692B}" type="presOf" srcId="{40D64EA4-197A-4835-8F7C-AB0E4D0C7228}" destId="{D45A264E-A0B2-4861-9D38-0D15C9696027}" srcOrd="0" destOrd="0" presId="urn:microsoft.com/office/officeart/2005/8/layout/vList2"/>
    <dgm:cxn modelId="{BD479585-0229-4D65-86D0-F8AE0813F31E}" type="presOf" srcId="{BF82038B-E6BA-4BB1-B5B2-33170FA1B991}" destId="{7956F6C6-5453-453B-9256-8A4ED4E99242}" srcOrd="0" destOrd="0" presId="urn:microsoft.com/office/officeart/2005/8/layout/vList2"/>
    <dgm:cxn modelId="{EBF2CAB5-E15A-43CF-ADF5-AA7FDC14EB1C}" type="presOf" srcId="{6001282F-C467-4731-BFD9-B211B0F8ECA4}" destId="{02DF0020-E14F-4C3B-BB22-70C95FA3422D}" srcOrd="0" destOrd="0" presId="urn:microsoft.com/office/officeart/2005/8/layout/vList2"/>
    <dgm:cxn modelId="{424244D5-C360-4149-928C-800714D7D8A8}" srcId="{40D64EA4-197A-4835-8F7C-AB0E4D0C7228}" destId="{FAAC4CD6-B598-4052-94EA-5C622D2523BB}" srcOrd="0" destOrd="0" parTransId="{7611200E-E210-4EE6-96EE-A868BEE7045D}" sibTransId="{0AB21927-107F-424A-942B-E23B694EC35B}"/>
    <dgm:cxn modelId="{85267005-CF7F-4769-A4D3-A524E558FC17}" type="presOf" srcId="{DE3E8A8C-DE14-489B-B26F-6C8F12370F98}" destId="{DA845787-C109-4101-A8A0-4754B41093B9}" srcOrd="0" destOrd="0" presId="urn:microsoft.com/office/officeart/2005/8/layout/vList2"/>
    <dgm:cxn modelId="{37EFC75B-0F4A-46EB-B3C4-0ACA4088216E}" srcId="{DE3E8A8C-DE14-489B-B26F-6C8F12370F98}" destId="{40D64EA4-197A-4835-8F7C-AB0E4D0C7228}" srcOrd="2" destOrd="0" parTransId="{CED24671-C442-4A16-BA57-875CA8DCD435}" sibTransId="{798AF75C-B84E-4A33-96BB-E92ADF5B943C}"/>
    <dgm:cxn modelId="{E82F31D5-C129-4DDA-B039-C9B3BDB03564}" type="presOf" srcId="{0DA6880B-F5C8-4CEA-8B71-539180907D90}" destId="{3919E978-2970-47B5-ADC8-3C04C05A7F69}" srcOrd="0" destOrd="0" presId="urn:microsoft.com/office/officeart/2005/8/layout/vList2"/>
    <dgm:cxn modelId="{BDFFB292-60FE-43EB-A56D-7B1C19557597}" type="presParOf" srcId="{DA845787-C109-4101-A8A0-4754B41093B9}" destId="{7956F6C6-5453-453B-9256-8A4ED4E99242}" srcOrd="0" destOrd="0" presId="urn:microsoft.com/office/officeart/2005/8/layout/vList2"/>
    <dgm:cxn modelId="{7A36EFE2-516A-4515-82BC-9EEFAA388994}" type="presParOf" srcId="{DA845787-C109-4101-A8A0-4754B41093B9}" destId="{DB2F3271-B44C-4D35-9CE8-3C21FE0B2816}" srcOrd="1" destOrd="0" presId="urn:microsoft.com/office/officeart/2005/8/layout/vList2"/>
    <dgm:cxn modelId="{7F503B7A-2D35-4C24-A8F7-CF8768D607DC}" type="presParOf" srcId="{DA845787-C109-4101-A8A0-4754B41093B9}" destId="{3919E978-2970-47B5-ADC8-3C04C05A7F69}" srcOrd="2" destOrd="0" presId="urn:microsoft.com/office/officeart/2005/8/layout/vList2"/>
    <dgm:cxn modelId="{3A6B75E7-5978-4093-B6B5-D84D04353FC5}" type="presParOf" srcId="{DA845787-C109-4101-A8A0-4754B41093B9}" destId="{02DF0020-E14F-4C3B-BB22-70C95FA3422D}" srcOrd="3" destOrd="0" presId="urn:microsoft.com/office/officeart/2005/8/layout/vList2"/>
    <dgm:cxn modelId="{4ABAE823-9A07-46D1-A5A6-290EB44703D9}" type="presParOf" srcId="{DA845787-C109-4101-A8A0-4754B41093B9}" destId="{D45A264E-A0B2-4861-9D38-0D15C9696027}" srcOrd="4" destOrd="0" presId="urn:microsoft.com/office/officeart/2005/8/layout/vList2"/>
    <dgm:cxn modelId="{CCAD7F50-416B-46A3-B012-0CC827FCE047}" type="presParOf" srcId="{DA845787-C109-4101-A8A0-4754B41093B9}" destId="{FAFFAB6C-B1CB-4D39-A8C4-F3CF811F3C5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Funcionalidade limitada das Tabelas Dinâmicas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400" dirty="0"/>
            <a:t>Não possui flexibilidade na criação das métricas </a:t>
          </a:r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56113" custLinFactY="-2189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 custScaleY="14742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4CAB707C-9CFD-41BF-A9CA-67D5D2E4F17A}" type="presOf" srcId="{2F647799-C3DC-442C-B89C-9A7EFDCAB74B}" destId="{DEB47011-55A0-4967-BC9B-E65114EE4879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944CF487-05FF-41A1-B419-8EBD9B22D2CE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Funcionalidade limitada das Tabelas Dinâmicas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400" dirty="0"/>
            <a:t>Power </a:t>
          </a:r>
          <a:r>
            <a:rPr lang="pt-BR" sz="2400" dirty="0" err="1"/>
            <a:t>Pivot</a:t>
          </a:r>
          <a:r>
            <a:rPr lang="pt-BR" sz="2400" dirty="0"/>
            <a:t> permite a utilização de vários conjuntos de dados relacionados, idealmente dispostos em um modelo dimensional</a:t>
          </a:r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02B6611F-D02E-4B5E-AF76-19A5E00CE393}">
      <dgm:prSet phldrT="[Texto]" custT="1"/>
      <dgm:spPr/>
      <dgm:t>
        <a:bodyPr/>
        <a:lstStyle/>
        <a:p>
          <a:r>
            <a:rPr lang="pt-BR" sz="2800" dirty="0"/>
            <a:t>Solução</a:t>
          </a:r>
        </a:p>
      </dgm:t>
    </dgm:pt>
    <dgm:pt modelId="{05396573-E906-48F7-B327-2C558CE46BCE}" type="parTrans" cxnId="{8B098DE2-8F24-47C3-A42D-12E4ED922E0C}">
      <dgm:prSet/>
      <dgm:spPr/>
      <dgm:t>
        <a:bodyPr/>
        <a:lstStyle/>
        <a:p>
          <a:endParaRPr lang="pt-BR"/>
        </a:p>
      </dgm:t>
    </dgm:pt>
    <dgm:pt modelId="{7B73C334-8288-4BDB-B650-518EE9ED9D86}" type="sibTrans" cxnId="{8B098DE2-8F24-47C3-A42D-12E4ED922E0C}">
      <dgm:prSet/>
      <dgm:spPr/>
      <dgm:t>
        <a:bodyPr/>
        <a:lstStyle/>
        <a:p>
          <a:endParaRPr lang="pt-BR"/>
        </a:p>
      </dgm:t>
    </dgm:pt>
    <dgm:pt modelId="{63606150-B1EA-4767-AC96-ECE5423759B3}">
      <dgm:prSet phldrT="[Texto]" custT="1"/>
      <dgm:spPr/>
      <dgm:t>
        <a:bodyPr/>
        <a:lstStyle/>
        <a:p>
          <a:endParaRPr lang="pt-BR" sz="2800" dirty="0"/>
        </a:p>
      </dgm:t>
    </dgm:pt>
    <dgm:pt modelId="{765CE0C5-E0A6-4777-8781-8A3ACDBBC31E}" type="parTrans" cxnId="{B9EED9D2-2091-4743-B7B2-38F629282770}">
      <dgm:prSet/>
      <dgm:spPr/>
      <dgm:t>
        <a:bodyPr/>
        <a:lstStyle/>
        <a:p>
          <a:endParaRPr lang="pt-BR"/>
        </a:p>
      </dgm:t>
    </dgm:pt>
    <dgm:pt modelId="{5EAF3AD2-6147-495A-86EB-CD68E84082D0}" type="sibTrans" cxnId="{B9EED9D2-2091-4743-B7B2-38F629282770}">
      <dgm:prSet/>
      <dgm:spPr/>
      <dgm:t>
        <a:bodyPr/>
        <a:lstStyle/>
        <a:p>
          <a:endParaRPr lang="pt-BR"/>
        </a:p>
      </dgm:t>
    </dgm:pt>
    <dgm:pt modelId="{EB31D884-F0C5-4554-ACA0-1850095E77B4}">
      <dgm:prSet phldrT="[Texto]" custT="1"/>
      <dgm:spPr/>
      <dgm:t>
        <a:bodyPr/>
        <a:lstStyle/>
        <a:p>
          <a:r>
            <a:rPr lang="pt-BR" sz="2400" dirty="0"/>
            <a:t>A linguagem DAX permite a criação de métricas complexas </a:t>
          </a:r>
        </a:p>
      </dgm:t>
    </dgm:pt>
    <dgm:pt modelId="{C61F2418-F805-47DA-B858-A2CE7C3048FB}" type="parTrans" cxnId="{C898B7A5-E9A5-4712-9C5A-5D638CD1B316}">
      <dgm:prSet/>
      <dgm:spPr/>
      <dgm:t>
        <a:bodyPr/>
        <a:lstStyle/>
        <a:p>
          <a:endParaRPr lang="pt-BR"/>
        </a:p>
      </dgm:t>
    </dgm:pt>
    <dgm:pt modelId="{FA504295-6142-4C0B-8997-715146D7ADD2}" type="sibTrans" cxnId="{C898B7A5-E9A5-4712-9C5A-5D638CD1B316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2" custScaleY="71007" custLinFactY="-21898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4B20DAF-A766-4E6A-B983-6CCD72E8AEA7}" type="pres">
      <dgm:prSet presAssocID="{A76F81B2-BEAD-471A-BF05-5135214642D5}" presName="spacer" presStyleCnt="0"/>
      <dgm:spPr/>
    </dgm:pt>
    <dgm:pt modelId="{DBAFED89-6F22-46D6-BCB3-D884F91315DB}" type="pres">
      <dgm:prSet presAssocID="{02B6611F-D02E-4B5E-AF76-19A5E00CE393}" presName="parentText" presStyleLbl="node1" presStyleIdx="1" presStyleCnt="2" custScaleY="70307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CF2975B-207C-43D5-80A3-A9A2241D458E}" type="pres">
      <dgm:prSet presAssocID="{02B6611F-D02E-4B5E-AF76-19A5E00CE39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898B7A5-E9A5-4712-9C5A-5D638CD1B316}" srcId="{02B6611F-D02E-4B5E-AF76-19A5E00CE393}" destId="{EB31D884-F0C5-4554-ACA0-1850095E77B4}" srcOrd="1" destOrd="0" parTransId="{C61F2418-F805-47DA-B858-A2CE7C3048FB}" sibTransId="{FA504295-6142-4C0B-8997-715146D7ADD2}"/>
    <dgm:cxn modelId="{9A2EE73C-0D45-4225-9CB9-F75A8F2ABC82}" type="presOf" srcId="{EB31D884-F0C5-4554-ACA0-1850095E77B4}" destId="{7CF2975B-207C-43D5-80A3-A9A2241D458E}" srcOrd="0" destOrd="1" presId="urn:microsoft.com/office/officeart/2005/8/layout/vList2"/>
    <dgm:cxn modelId="{8B098DE2-8F24-47C3-A42D-12E4ED922E0C}" srcId="{259FA89E-AABF-4733-96C7-48816ABA025B}" destId="{02B6611F-D02E-4B5E-AF76-19A5E00CE393}" srcOrd="1" destOrd="0" parTransId="{05396573-E906-48F7-B327-2C558CE46BCE}" sibTransId="{7B73C334-8288-4BDB-B650-518EE9ED9D86}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1A449B9E-939A-42CC-805E-AE52ECDB3411}" type="presOf" srcId="{2F647799-C3DC-442C-B89C-9A7EFDCAB74B}" destId="{7CF2975B-207C-43D5-80A3-A9A2241D458E}" srcOrd="0" destOrd="0" presId="urn:microsoft.com/office/officeart/2005/8/layout/vList2"/>
    <dgm:cxn modelId="{32480CAB-55BD-45EC-8BEE-4ADC456D9C3D}" type="presOf" srcId="{02B6611F-D02E-4B5E-AF76-19A5E00CE393}" destId="{DBAFED89-6F22-46D6-BCB3-D884F91315DB}" srcOrd="0" destOrd="0" presId="urn:microsoft.com/office/officeart/2005/8/layout/vList2"/>
    <dgm:cxn modelId="{B0155296-AEBA-46FE-A944-D87AE7BB4C95}" type="presOf" srcId="{63606150-B1EA-4767-AC96-ECE5423759B3}" destId="{7CF2975B-207C-43D5-80A3-A9A2241D458E}" srcOrd="0" destOrd="2" presId="urn:microsoft.com/office/officeart/2005/8/layout/vList2"/>
    <dgm:cxn modelId="{B9EED9D2-2091-4743-B7B2-38F629282770}" srcId="{02B6611F-D02E-4B5E-AF76-19A5E00CE393}" destId="{63606150-B1EA-4767-AC96-ECE5423759B3}" srcOrd="2" destOrd="0" parTransId="{765CE0C5-E0A6-4777-8781-8A3ACDBBC31E}" sibTransId="{5EAF3AD2-6147-495A-86EB-CD68E84082D0}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A85665B1-3FE5-4736-829F-5639879B5A89}" srcId="{02B6611F-D02E-4B5E-AF76-19A5E00CE393}" destId="{2F647799-C3DC-442C-B89C-9A7EFDCAB74B}" srcOrd="0" destOrd="0" parTransId="{66A53B43-0252-4452-9B01-A9C9B64A81A1}" sibTransId="{7BCA12D4-E2A8-42DE-B367-E72F3B89D071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9F19E2B0-D9B7-430B-9A54-95752C1E1DA8}" type="presParOf" srcId="{1523E619-32ED-4517-B190-9B6D8F099C31}" destId="{44B20DAF-A766-4E6A-B983-6CCD72E8AEA7}" srcOrd="1" destOrd="0" presId="urn:microsoft.com/office/officeart/2005/8/layout/vList2"/>
    <dgm:cxn modelId="{97A4A077-E5F1-48D6-B3EE-D7D28A87A87B}" type="presParOf" srcId="{1523E619-32ED-4517-B190-9B6D8F099C31}" destId="{DBAFED89-6F22-46D6-BCB3-D884F91315DB}" srcOrd="2" destOrd="0" presId="urn:microsoft.com/office/officeart/2005/8/layout/vList2"/>
    <dgm:cxn modelId="{645A4A75-D65A-4B0D-8817-EEAC91D0476A}" type="presParOf" srcId="{1523E619-32ED-4517-B190-9B6D8F099C31}" destId="{7CF2975B-207C-43D5-80A3-A9A2241D458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 err="1"/>
            <a:t>Antipadrão</a:t>
          </a:r>
          <a:r>
            <a:rPr lang="pt-BR" sz="2800" dirty="0"/>
            <a:t>: séries temporais com anos nas colunas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45441" custLinFactY="-55977" custLinFactNeighborX="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B5DE13D0-AB4B-4631-924C-F3808C1E6192}" type="presParOf" srcId="{1523E619-32ED-4517-B190-9B6D8F099C31}" destId="{25D8B920-4D26-4C1D-BED0-7211471734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 err="1"/>
            <a:t>Antipadrão</a:t>
          </a:r>
          <a:r>
            <a:rPr lang="pt-BR" sz="2800" dirty="0"/>
            <a:t>: séries temporais com anos nas colunas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8C89FD23-4EE0-4495-BC43-D02B0C261771}">
      <dgm:prSet phldrT="[Texto]" custT="1"/>
      <dgm:spPr/>
      <dgm:t>
        <a:bodyPr/>
        <a:lstStyle/>
        <a:p>
          <a:r>
            <a:rPr lang="pt-BR" sz="2400" dirty="0"/>
            <a:t>Não é possível relacionar datas diferentes</a:t>
          </a:r>
        </a:p>
      </dgm:t>
    </dgm:pt>
    <dgm:pt modelId="{003718DA-9E8B-4088-9FB8-14BE107C6844}" type="parTrans" cxnId="{006FD48F-DC9F-4386-8261-CD2A2A92D5B4}">
      <dgm:prSet/>
      <dgm:spPr/>
      <dgm:t>
        <a:bodyPr/>
        <a:lstStyle/>
        <a:p>
          <a:endParaRPr lang="pt-BR"/>
        </a:p>
      </dgm:t>
    </dgm:pt>
    <dgm:pt modelId="{B1AA32EF-F9FB-4A5A-89F0-5004C4CCA392}" type="sibTrans" cxnId="{006FD48F-DC9F-4386-8261-CD2A2A92D5B4}">
      <dgm:prSet/>
      <dgm:spPr/>
      <dgm:t>
        <a:bodyPr/>
        <a:lstStyle/>
        <a:p>
          <a:endParaRPr lang="pt-BR"/>
        </a:p>
      </dgm:t>
    </dgm:pt>
    <dgm:pt modelId="{1A44CF9B-E20C-465C-B121-6D2502F2EFDA}">
      <dgm:prSet phldrT="[Texto]" custT="1"/>
      <dgm:spPr/>
      <dgm:t>
        <a:bodyPr/>
        <a:lstStyle/>
        <a:p>
          <a:r>
            <a:rPr lang="pt-BR" sz="2400" dirty="0"/>
            <a:t>É difícil aplicar tratamentos iguais a vários anos</a:t>
          </a:r>
        </a:p>
      </dgm:t>
    </dgm:pt>
    <dgm:pt modelId="{2693C792-0E59-489B-8B4A-096538B5D100}" type="parTrans" cxnId="{D3E856A0-FB35-474A-B4AB-867B4D897A91}">
      <dgm:prSet/>
      <dgm:spPr/>
      <dgm:t>
        <a:bodyPr/>
        <a:lstStyle/>
        <a:p>
          <a:endParaRPr lang="pt-BR"/>
        </a:p>
      </dgm:t>
    </dgm:pt>
    <dgm:pt modelId="{AD7CC83C-AE7B-4440-8995-90D76517A428}" type="sibTrans" cxnId="{D3E856A0-FB35-474A-B4AB-867B4D897A91}">
      <dgm:prSet/>
      <dgm:spPr/>
      <dgm:t>
        <a:bodyPr/>
        <a:lstStyle/>
        <a:p>
          <a:endParaRPr lang="pt-BR"/>
        </a:p>
      </dgm:t>
    </dgm:pt>
    <dgm:pt modelId="{EB4A4C69-7693-4C87-AC17-743414E60939}">
      <dgm:prSet phldrT="[Texto]" custT="1"/>
      <dgm:spPr/>
      <dgm:t>
        <a:bodyPr/>
        <a:lstStyle/>
        <a:p>
          <a:endParaRPr lang="pt-BR" sz="2800" dirty="0"/>
        </a:p>
      </dgm:t>
    </dgm:pt>
    <dgm:pt modelId="{88C03E95-E018-4180-BC9B-3B7CC0DF27F9}" type="parTrans" cxnId="{90CA79C6-751E-4C12-82F9-DABB1BFCCED2}">
      <dgm:prSet/>
      <dgm:spPr/>
      <dgm:t>
        <a:bodyPr/>
        <a:lstStyle/>
        <a:p>
          <a:endParaRPr lang="pt-BR"/>
        </a:p>
      </dgm:t>
    </dgm:pt>
    <dgm:pt modelId="{708A69BA-0B1B-44B1-9E9F-B2FCEF6EB81D}" type="sibTrans" cxnId="{90CA79C6-751E-4C12-82F9-DABB1BFCCED2}">
      <dgm:prSet/>
      <dgm:spPr/>
      <dgm:t>
        <a:bodyPr/>
        <a:lstStyle/>
        <a:p>
          <a:endParaRPr lang="pt-BR"/>
        </a:p>
      </dgm:t>
    </dgm:pt>
    <dgm:pt modelId="{FDA86917-F47A-4954-A3DD-F1D62CBE41C4}">
      <dgm:prSet phldrT="[Texto]" custT="1"/>
      <dgm:spPr/>
      <dgm:t>
        <a:bodyPr/>
        <a:lstStyle/>
        <a:p>
          <a:r>
            <a:rPr lang="pt-BR" sz="2400" dirty="0"/>
            <a:t>Não é possível tratar dados como uma série temporal </a:t>
          </a:r>
          <a:r>
            <a:rPr lang="pt-BR" sz="2400" dirty="0" smtClean="0"/>
            <a:t>real:</a:t>
          </a:r>
          <a:endParaRPr lang="pt-BR" sz="2400" dirty="0"/>
        </a:p>
      </dgm:t>
    </dgm:pt>
    <dgm:pt modelId="{243A2C12-7654-4F45-A6A4-EA612BAFF585}" type="parTrans" cxnId="{0BDA66EB-7771-4808-9DA3-4C1194E4EE8B}">
      <dgm:prSet/>
      <dgm:spPr/>
      <dgm:t>
        <a:bodyPr/>
        <a:lstStyle/>
        <a:p>
          <a:endParaRPr lang="pt-BR"/>
        </a:p>
      </dgm:t>
    </dgm:pt>
    <dgm:pt modelId="{642EFD4E-5248-4A52-B258-93046F1B528F}" type="sibTrans" cxnId="{0BDA66EB-7771-4808-9DA3-4C1194E4EE8B}">
      <dgm:prSet/>
      <dgm:spPr/>
      <dgm:t>
        <a:bodyPr/>
        <a:lstStyle/>
        <a:p>
          <a:endParaRPr lang="pt-BR"/>
        </a:p>
      </dgm:t>
    </dgm:pt>
    <dgm:pt modelId="{767B1EC1-5DCE-49C3-ABFB-6F24AB0F896F}">
      <dgm:prSet phldrT="[Texto]" custT="1"/>
      <dgm:spPr/>
      <dgm:t>
        <a:bodyPr/>
        <a:lstStyle/>
        <a:p>
          <a:r>
            <a:rPr lang="pt-BR" sz="2400" dirty="0"/>
            <a:t>Criar métricas cumulativas</a:t>
          </a:r>
        </a:p>
      </dgm:t>
    </dgm:pt>
    <dgm:pt modelId="{81EC387E-A328-4D5C-83EE-ED84F6376E74}" type="parTrans" cxnId="{38508A11-4EBD-45D7-93ED-CC40DE0CCEEB}">
      <dgm:prSet/>
      <dgm:spPr/>
      <dgm:t>
        <a:bodyPr/>
        <a:lstStyle/>
        <a:p>
          <a:endParaRPr lang="pt-BR"/>
        </a:p>
      </dgm:t>
    </dgm:pt>
    <dgm:pt modelId="{CDA02526-5CEA-452E-BD33-5DC3952A064F}" type="sibTrans" cxnId="{38508A11-4EBD-45D7-93ED-CC40DE0CCEEB}">
      <dgm:prSet/>
      <dgm:spPr/>
      <dgm:t>
        <a:bodyPr/>
        <a:lstStyle/>
        <a:p>
          <a:endParaRPr lang="pt-BR"/>
        </a:p>
      </dgm:t>
    </dgm:pt>
    <dgm:pt modelId="{F753D61F-B699-46FD-9213-B10B9532232C}">
      <dgm:prSet phldrT="[Texto]" custT="1"/>
      <dgm:spPr/>
      <dgm:t>
        <a:bodyPr/>
        <a:lstStyle/>
        <a:p>
          <a:r>
            <a:rPr lang="pt-BR" sz="2400" dirty="0"/>
            <a:t>Projeções</a:t>
          </a:r>
        </a:p>
      </dgm:t>
    </dgm:pt>
    <dgm:pt modelId="{F43CE497-6EBC-40BE-BF8D-26F0DF668A7E}" type="parTrans" cxnId="{5888AEE9-5BDA-455E-A429-D28E20FC0E4E}">
      <dgm:prSet/>
      <dgm:spPr/>
      <dgm:t>
        <a:bodyPr/>
        <a:lstStyle/>
        <a:p>
          <a:endParaRPr lang="pt-BR"/>
        </a:p>
      </dgm:t>
    </dgm:pt>
    <dgm:pt modelId="{0144B878-AE51-4578-A402-5D3E9899F9E2}" type="sibTrans" cxnId="{5888AEE9-5BDA-455E-A429-D28E20FC0E4E}">
      <dgm:prSet/>
      <dgm:spPr/>
      <dgm:t>
        <a:bodyPr/>
        <a:lstStyle/>
        <a:p>
          <a:endParaRPr lang="pt-BR"/>
        </a:p>
      </dgm:t>
    </dgm:pt>
    <dgm:pt modelId="{4951D0AF-ADD6-4F50-A650-6E86BE8651C0}">
      <dgm:prSet phldrT="[Texto]" custT="1"/>
      <dgm:spPr/>
      <dgm:t>
        <a:bodyPr/>
        <a:lstStyle/>
        <a:p>
          <a:r>
            <a:rPr lang="pt-BR" sz="2400" dirty="0"/>
            <a:t>Extrair características estatísticas</a:t>
          </a:r>
        </a:p>
      </dgm:t>
    </dgm:pt>
    <dgm:pt modelId="{67C41ACB-D8DA-4AD8-A158-D8C077768B74}" type="parTrans" cxnId="{97872B99-9C6C-43D9-9FE1-81EFBFDF6741}">
      <dgm:prSet/>
      <dgm:spPr/>
      <dgm:t>
        <a:bodyPr/>
        <a:lstStyle/>
        <a:p>
          <a:endParaRPr lang="pt-BR"/>
        </a:p>
      </dgm:t>
    </dgm:pt>
    <dgm:pt modelId="{41D3EFCB-3E78-404D-BA89-9802EFD46849}" type="sibTrans" cxnId="{97872B99-9C6C-43D9-9FE1-81EFBFDF6741}">
      <dgm:prSet/>
      <dgm:spPr/>
      <dgm:t>
        <a:bodyPr/>
        <a:lstStyle/>
        <a:p>
          <a:endParaRPr lang="pt-BR"/>
        </a:p>
      </dgm:t>
    </dgm:pt>
    <dgm:pt modelId="{2805CE6F-5079-4B7D-83EF-7F11469E1183}">
      <dgm:prSet phldrT="[Texto]" custT="1"/>
      <dgm:spPr/>
      <dgm:t>
        <a:bodyPr/>
        <a:lstStyle/>
        <a:p>
          <a:r>
            <a:rPr lang="pt-BR" sz="2400" dirty="0"/>
            <a:t>Relacionar com outras métricas no mesmo tempo</a:t>
          </a:r>
        </a:p>
      </dgm:t>
    </dgm:pt>
    <dgm:pt modelId="{CC2ADAF4-68DB-4BB6-BEE1-D8131A5C5317}" type="parTrans" cxnId="{49328457-CD27-4918-8259-17719CE5F0EF}">
      <dgm:prSet/>
      <dgm:spPr/>
      <dgm:t>
        <a:bodyPr/>
        <a:lstStyle/>
        <a:p>
          <a:endParaRPr lang="pt-BR"/>
        </a:p>
      </dgm:t>
    </dgm:pt>
    <dgm:pt modelId="{AB5B6635-89FB-4487-91F8-6D7DA5F4A0CA}" type="sibTrans" cxnId="{49328457-CD27-4918-8259-17719CE5F0EF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149746" custLinFactY="-83488" custLinFactNeighborX="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1AE6176-EC83-488A-B71A-CAAE69A67FB1}" type="pres">
      <dgm:prSet presAssocID="{300C1BF4-F156-4CE8-985E-2699B3D01585}" presName="childText" presStyleLbl="revTx" presStyleIdx="0" presStyleCnt="1" custScaleY="38416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8508A11-4EBD-45D7-93ED-CC40DE0CCEEB}" srcId="{FDA86917-F47A-4954-A3DD-F1D62CBE41C4}" destId="{767B1EC1-5DCE-49C3-ABFB-6F24AB0F896F}" srcOrd="0" destOrd="0" parTransId="{81EC387E-A328-4D5C-83EE-ED84F6376E74}" sibTransId="{CDA02526-5CEA-452E-BD33-5DC3952A064F}"/>
    <dgm:cxn modelId="{97872B99-9C6C-43D9-9FE1-81EFBFDF6741}" srcId="{FDA86917-F47A-4954-A3DD-F1D62CBE41C4}" destId="{4951D0AF-ADD6-4F50-A650-6E86BE8651C0}" srcOrd="3" destOrd="0" parTransId="{67C41ACB-D8DA-4AD8-A158-D8C077768B74}" sibTransId="{41D3EFCB-3E78-404D-BA89-9802EFD46849}"/>
    <dgm:cxn modelId="{D3E856A0-FB35-474A-B4AB-867B4D897A91}" srcId="{300C1BF4-F156-4CE8-985E-2699B3D01585}" destId="{1A44CF9B-E20C-465C-B121-6D2502F2EFDA}" srcOrd="1" destOrd="0" parTransId="{2693C792-0E59-489B-8B4A-096538B5D100}" sibTransId="{AD7CC83C-AE7B-4440-8995-90D76517A428}"/>
    <dgm:cxn modelId="{69915A3D-B9D1-4ACF-AD7D-2FBFB46BD6AC}" type="presOf" srcId="{767B1EC1-5DCE-49C3-ABFB-6F24AB0F896F}" destId="{51AE6176-EC83-488A-B71A-CAAE69A67FB1}" srcOrd="0" destOrd="3" presId="urn:microsoft.com/office/officeart/2005/8/layout/vList2"/>
    <dgm:cxn modelId="{190ED94E-1062-438E-A5D8-E6DAE04367FA}" type="presOf" srcId="{EB4A4C69-7693-4C87-AC17-743414E60939}" destId="{51AE6176-EC83-488A-B71A-CAAE69A67FB1}" srcOrd="0" destOrd="7" presId="urn:microsoft.com/office/officeart/2005/8/layout/vList2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57924333-4A23-497B-B557-13470548AEF4}" type="presOf" srcId="{2805CE6F-5079-4B7D-83EF-7F11469E1183}" destId="{51AE6176-EC83-488A-B71A-CAAE69A67FB1}" srcOrd="0" destOrd="5" presId="urn:microsoft.com/office/officeart/2005/8/layout/vList2"/>
    <dgm:cxn modelId="{E54F6A9F-C524-421B-AB66-31DDDB781A82}" type="presOf" srcId="{1A44CF9B-E20C-465C-B121-6D2502F2EFDA}" destId="{51AE6176-EC83-488A-B71A-CAAE69A67FB1}" srcOrd="0" destOrd="1" presId="urn:microsoft.com/office/officeart/2005/8/layout/vList2"/>
    <dgm:cxn modelId="{8A48C6A1-688F-4789-A9DE-B0A6F511F4A2}" type="presOf" srcId="{8C89FD23-4EE0-4495-BC43-D02B0C261771}" destId="{51AE6176-EC83-488A-B71A-CAAE69A67FB1}" srcOrd="0" destOrd="0" presId="urn:microsoft.com/office/officeart/2005/8/layout/vList2"/>
    <dgm:cxn modelId="{5888AEE9-5BDA-455E-A429-D28E20FC0E4E}" srcId="{FDA86917-F47A-4954-A3DD-F1D62CBE41C4}" destId="{F753D61F-B699-46FD-9213-B10B9532232C}" srcOrd="1" destOrd="0" parTransId="{F43CE497-6EBC-40BE-BF8D-26F0DF668A7E}" sibTransId="{0144B878-AE51-4578-A402-5D3E9899F9E2}"/>
    <dgm:cxn modelId="{CD57C957-F071-4748-9D9B-20E691526709}" type="presOf" srcId="{4951D0AF-ADD6-4F50-A650-6E86BE8651C0}" destId="{51AE6176-EC83-488A-B71A-CAAE69A67FB1}" srcOrd="0" destOrd="6" presId="urn:microsoft.com/office/officeart/2005/8/layout/vList2"/>
    <dgm:cxn modelId="{537EB2F3-883A-4A12-8F4E-AD14E40897AB}" type="presOf" srcId="{F753D61F-B699-46FD-9213-B10B9532232C}" destId="{51AE6176-EC83-488A-B71A-CAAE69A67FB1}" srcOrd="0" destOrd="4" presId="urn:microsoft.com/office/officeart/2005/8/layout/vList2"/>
    <dgm:cxn modelId="{006FD48F-DC9F-4386-8261-CD2A2A92D5B4}" srcId="{300C1BF4-F156-4CE8-985E-2699B3D01585}" destId="{8C89FD23-4EE0-4495-BC43-D02B0C261771}" srcOrd="0" destOrd="0" parTransId="{003718DA-9E8B-4088-9FB8-14BE107C6844}" sibTransId="{B1AA32EF-F9FB-4A5A-89F0-5004C4CCA392}"/>
    <dgm:cxn modelId="{0BDA66EB-7771-4808-9DA3-4C1194E4EE8B}" srcId="{300C1BF4-F156-4CE8-985E-2699B3D01585}" destId="{FDA86917-F47A-4954-A3DD-F1D62CBE41C4}" srcOrd="2" destOrd="0" parTransId="{243A2C12-7654-4F45-A6A4-EA612BAFF585}" sibTransId="{642EFD4E-5248-4A52-B258-93046F1B528F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49328457-CD27-4918-8259-17719CE5F0EF}" srcId="{FDA86917-F47A-4954-A3DD-F1D62CBE41C4}" destId="{2805CE6F-5079-4B7D-83EF-7F11469E1183}" srcOrd="2" destOrd="0" parTransId="{CC2ADAF4-68DB-4BB6-BEE1-D8131A5C5317}" sibTransId="{AB5B6635-89FB-4487-91F8-6D7DA5F4A0CA}"/>
    <dgm:cxn modelId="{3067C870-77EC-49EE-8F5B-B1D6B443305C}" type="presOf" srcId="{FDA86917-F47A-4954-A3DD-F1D62CBE41C4}" destId="{51AE6176-EC83-488A-B71A-CAAE69A67FB1}" srcOrd="0" destOrd="2" presId="urn:microsoft.com/office/officeart/2005/8/layout/vList2"/>
    <dgm:cxn modelId="{90CA79C6-751E-4C12-82F9-DABB1BFCCED2}" srcId="{300C1BF4-F156-4CE8-985E-2699B3D01585}" destId="{EB4A4C69-7693-4C87-AC17-743414E60939}" srcOrd="3" destOrd="0" parTransId="{88C03E95-E018-4180-BC9B-3B7CC0DF27F9}" sibTransId="{708A69BA-0B1B-44B1-9E9F-B2FCEF6EB81D}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FBDFCE05-C648-4953-A624-7872025FC956}" type="presParOf" srcId="{1523E619-32ED-4517-B190-9B6D8F099C31}" destId="{51AE6176-EC83-488A-B71A-CAAE69A67FB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 err="1"/>
            <a:t>Antipadrão</a:t>
          </a:r>
          <a:r>
            <a:rPr lang="pt-BR" sz="2800" dirty="0"/>
            <a:t>: séries temporais com anos nas colunas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54C4E453-108C-4C77-B76D-07D10243A268}">
      <dgm:prSet phldrT="[Texto]" custT="1"/>
      <dgm:spPr/>
      <dgm:t>
        <a:bodyPr/>
        <a:lstStyle/>
        <a:p>
          <a:r>
            <a:rPr lang="pt-BR" sz="2800" dirty="0"/>
            <a:t>Solução</a:t>
          </a:r>
        </a:p>
      </dgm:t>
    </dgm:pt>
    <dgm:pt modelId="{87642EBF-3092-4E44-80A7-9F256295ADAE}" type="parTrans" cxnId="{4D7BA305-FCF9-4545-9195-11E37D6E5049}">
      <dgm:prSet/>
      <dgm:spPr/>
      <dgm:t>
        <a:bodyPr/>
        <a:lstStyle/>
        <a:p>
          <a:endParaRPr lang="pt-BR"/>
        </a:p>
      </dgm:t>
    </dgm:pt>
    <dgm:pt modelId="{12908DB6-38D1-41C8-99E4-685DC674DE64}" type="sibTrans" cxnId="{4D7BA305-FCF9-4545-9195-11E37D6E5049}">
      <dgm:prSet/>
      <dgm:spPr/>
      <dgm:t>
        <a:bodyPr/>
        <a:lstStyle/>
        <a:p>
          <a:endParaRPr lang="pt-BR"/>
        </a:p>
      </dgm:t>
    </dgm:pt>
    <dgm:pt modelId="{774D3F69-60AC-46DE-9972-CD1980D0255A}">
      <dgm:prSet phldrT="[Texto]" custT="1"/>
      <dgm:spPr/>
      <dgm:t>
        <a:bodyPr/>
        <a:lstStyle/>
        <a:p>
          <a:r>
            <a:rPr lang="pt-BR" sz="2400" dirty="0"/>
            <a:t>Modelar </a:t>
          </a:r>
          <a:r>
            <a:rPr lang="pt-BR" sz="2400" dirty="0" err="1"/>
            <a:t>dimensionalmente</a:t>
          </a:r>
          <a:r>
            <a:rPr lang="pt-BR" sz="2400" dirty="0"/>
            <a:t> criando dimensões de data</a:t>
          </a:r>
        </a:p>
      </dgm:t>
    </dgm:pt>
    <dgm:pt modelId="{FDFD4E31-4580-4672-8DE8-2E64368BBFB9}" type="parTrans" cxnId="{A81EB489-8276-469E-BC5D-C0390F52AC1E}">
      <dgm:prSet/>
      <dgm:spPr/>
      <dgm:t>
        <a:bodyPr/>
        <a:lstStyle/>
        <a:p>
          <a:endParaRPr lang="pt-BR"/>
        </a:p>
      </dgm:t>
    </dgm:pt>
    <dgm:pt modelId="{64C82263-BA27-4C53-8C3A-57BDBB965348}" type="sibTrans" cxnId="{A81EB489-8276-469E-BC5D-C0390F52AC1E}">
      <dgm:prSet/>
      <dgm:spPr/>
      <dgm:t>
        <a:bodyPr/>
        <a:lstStyle/>
        <a:p>
          <a:endParaRPr lang="pt-BR"/>
        </a:p>
      </dgm:t>
    </dgm:pt>
    <dgm:pt modelId="{F38AC1DB-1D0A-4B24-A410-3D7B5B5CC8ED}">
      <dgm:prSet phldrT="[Texto]" custT="1"/>
      <dgm:spPr/>
      <dgm:t>
        <a:bodyPr/>
        <a:lstStyle/>
        <a:p>
          <a:r>
            <a:rPr lang="pt-BR" sz="2400" dirty="0"/>
            <a:t>Usar Power </a:t>
          </a:r>
          <a:r>
            <a:rPr lang="pt-BR" sz="2400" dirty="0" err="1"/>
            <a:t>Pivot</a:t>
          </a:r>
          <a:r>
            <a:rPr lang="pt-BR" sz="2400" dirty="0"/>
            <a:t> e métricas do DAX</a:t>
          </a:r>
        </a:p>
      </dgm:t>
    </dgm:pt>
    <dgm:pt modelId="{60622EE1-9EDF-4447-8BE0-660E76D2456D}" type="parTrans" cxnId="{DE5EDB00-9C7D-4946-A07A-A9DB26EE6F27}">
      <dgm:prSet/>
      <dgm:spPr/>
      <dgm:t>
        <a:bodyPr/>
        <a:lstStyle/>
        <a:p>
          <a:endParaRPr lang="pt-BR"/>
        </a:p>
      </dgm:t>
    </dgm:pt>
    <dgm:pt modelId="{547EAA5A-9998-4476-A2BA-E81FD937DD73}" type="sibTrans" cxnId="{DE5EDB00-9C7D-4946-A07A-A9DB26EE6F27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2" custScaleY="57921" custLinFactY="-83488" custLinFactNeighborX="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78956C-E16F-49CE-945D-1BE44987677F}" type="pres">
      <dgm:prSet presAssocID="{A76F81B2-BEAD-471A-BF05-5135214642D5}" presName="spacer" presStyleCnt="0"/>
      <dgm:spPr/>
    </dgm:pt>
    <dgm:pt modelId="{DE96B9CE-830C-4B90-81E6-F8DABC2099F9}" type="pres">
      <dgm:prSet presAssocID="{54C4E453-108C-4C77-B76D-07D10243A268}" presName="parentText" presStyleLbl="node1" presStyleIdx="1" presStyleCnt="2" custScaleY="41992" custLinFactY="-285" custLinFactNeighborX="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936C05F-C7A4-4333-A612-7064FC639282}" type="pres">
      <dgm:prSet presAssocID="{54C4E453-108C-4C77-B76D-07D10243A268}" presName="childText" presStyleLbl="revTx" presStyleIdx="0" presStyleCnt="1" custLinFactNeighborX="3" custLinFactNeighborY="-772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BB98AD-D380-4F77-B0AC-B96ED8C1B715}" type="presOf" srcId="{F38AC1DB-1D0A-4B24-A410-3D7B5B5CC8ED}" destId="{1936C05F-C7A4-4333-A612-7064FC639282}" srcOrd="0" destOrd="1" presId="urn:microsoft.com/office/officeart/2005/8/layout/vList2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4D7BA305-FCF9-4545-9195-11E37D6E5049}" srcId="{259FA89E-AABF-4733-96C7-48816ABA025B}" destId="{54C4E453-108C-4C77-B76D-07D10243A268}" srcOrd="1" destOrd="0" parTransId="{87642EBF-3092-4E44-80A7-9F256295ADAE}" sibTransId="{12908DB6-38D1-41C8-99E4-685DC674DE64}"/>
    <dgm:cxn modelId="{DE5EDB00-9C7D-4946-A07A-A9DB26EE6F27}" srcId="{54C4E453-108C-4C77-B76D-07D10243A268}" destId="{F38AC1DB-1D0A-4B24-A410-3D7B5B5CC8ED}" srcOrd="1" destOrd="0" parTransId="{60622EE1-9EDF-4447-8BE0-660E76D2456D}" sibTransId="{547EAA5A-9998-4476-A2BA-E81FD937DD73}"/>
    <dgm:cxn modelId="{A81EB489-8276-469E-BC5D-C0390F52AC1E}" srcId="{54C4E453-108C-4C77-B76D-07D10243A268}" destId="{774D3F69-60AC-46DE-9972-CD1980D0255A}" srcOrd="0" destOrd="0" parTransId="{FDFD4E31-4580-4672-8DE8-2E64368BBFB9}" sibTransId="{64C82263-BA27-4C53-8C3A-57BDBB965348}"/>
    <dgm:cxn modelId="{F32A25CE-3493-48AF-BF1A-BDD544020BED}" type="presOf" srcId="{774D3F69-60AC-46DE-9972-CD1980D0255A}" destId="{1936C05F-C7A4-4333-A612-7064FC639282}" srcOrd="0" destOrd="0" presId="urn:microsoft.com/office/officeart/2005/8/layout/vList2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4D82408C-17FE-44BD-9263-3DF2BCCFB63D}" type="presOf" srcId="{54C4E453-108C-4C77-B76D-07D10243A268}" destId="{DE96B9CE-830C-4B90-81E6-F8DABC2099F9}" srcOrd="0" destOrd="0" presId="urn:microsoft.com/office/officeart/2005/8/layout/vList2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94E8561D-736B-4767-B36B-470CE41542E6}" type="presParOf" srcId="{1523E619-32ED-4517-B190-9B6D8F099C31}" destId="{C478956C-E16F-49CE-945D-1BE44987677F}" srcOrd="1" destOrd="0" presId="urn:microsoft.com/office/officeart/2005/8/layout/vList2"/>
    <dgm:cxn modelId="{09C89BC1-4A1D-4957-94CB-51D0398DE06B}" type="presParOf" srcId="{1523E619-32ED-4517-B190-9B6D8F099C31}" destId="{DE96B9CE-830C-4B90-81E6-F8DABC2099F9}" srcOrd="2" destOrd="0" presId="urn:microsoft.com/office/officeart/2005/8/layout/vList2"/>
    <dgm:cxn modelId="{BF31172F-5827-4220-94EC-5D3908E4D5D8}" type="presParOf" srcId="{1523E619-32ED-4517-B190-9B6D8F099C31}" destId="{1936C05F-C7A4-4333-A612-7064FC63928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Importação de dados é difícil e não é memorizada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57921" custLinFactY="-83488" custLinFactNeighborX="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B5DE13D0-AB4B-4631-924C-F3808C1E6192}" type="presParOf" srcId="{1523E619-32ED-4517-B190-9B6D8F099C31}" destId="{25D8B920-4D26-4C1D-BED0-7211471734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Importação de dados é difícil e não é memorizada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B584FAF9-1A8B-4EEF-B08D-0DD4F1CAE924}">
      <dgm:prSet phldrT="[Texto]" custT="1"/>
      <dgm:spPr/>
      <dgm:t>
        <a:bodyPr/>
        <a:lstStyle/>
        <a:p>
          <a:r>
            <a:rPr lang="pt-BR" sz="2400" dirty="0"/>
            <a:t>Funcionalidade limitada para tratar importação de dados</a:t>
          </a:r>
        </a:p>
      </dgm:t>
    </dgm:pt>
    <dgm:pt modelId="{9D9BAEA9-C3F0-45F8-B5F0-29BA2824492D}" type="parTrans" cxnId="{36B52FB1-4346-40AB-8F96-C6D71A89AA8E}">
      <dgm:prSet/>
      <dgm:spPr/>
      <dgm:t>
        <a:bodyPr/>
        <a:lstStyle/>
        <a:p>
          <a:endParaRPr lang="pt-BR"/>
        </a:p>
      </dgm:t>
    </dgm:pt>
    <dgm:pt modelId="{4DF0E7D2-663C-4F8B-A05D-47530460D39C}" type="sibTrans" cxnId="{36B52FB1-4346-40AB-8F96-C6D71A89AA8E}">
      <dgm:prSet/>
      <dgm:spPr/>
      <dgm:t>
        <a:bodyPr/>
        <a:lstStyle/>
        <a:p>
          <a:endParaRPr lang="pt-BR"/>
        </a:p>
      </dgm:t>
    </dgm:pt>
    <dgm:pt modelId="{46C5FF3A-B4EE-430C-99B2-60F4E799BD2E}">
      <dgm:prSet phldrT="[Texto]" custT="1"/>
      <dgm:spPr/>
      <dgm:t>
        <a:bodyPr/>
        <a:lstStyle/>
        <a:p>
          <a:r>
            <a:rPr lang="pt-BR" sz="2400" dirty="0"/>
            <a:t>O procedimento não pode ser repetido automaticamente para</a:t>
          </a:r>
        </a:p>
      </dgm:t>
    </dgm:pt>
    <dgm:pt modelId="{F32945AE-AD6F-45FF-BE19-B2EE761BA73A}" type="parTrans" cxnId="{8DBDC881-BF38-4E21-8061-B0FF14CEB5C9}">
      <dgm:prSet/>
      <dgm:spPr/>
      <dgm:t>
        <a:bodyPr/>
        <a:lstStyle/>
        <a:p>
          <a:endParaRPr lang="pt-BR"/>
        </a:p>
      </dgm:t>
    </dgm:pt>
    <dgm:pt modelId="{324CFD02-CB75-4090-9738-29D60833974E}" type="sibTrans" cxnId="{8DBDC881-BF38-4E21-8061-B0FF14CEB5C9}">
      <dgm:prSet/>
      <dgm:spPr/>
      <dgm:t>
        <a:bodyPr/>
        <a:lstStyle/>
        <a:p>
          <a:endParaRPr lang="pt-BR"/>
        </a:p>
      </dgm:t>
    </dgm:pt>
    <dgm:pt modelId="{AD213D10-673B-4F0F-8B16-99462ADFCF38}">
      <dgm:prSet phldrT="[Texto]" custT="1"/>
      <dgm:spPr/>
      <dgm:t>
        <a:bodyPr/>
        <a:lstStyle/>
        <a:p>
          <a:r>
            <a:rPr lang="pt-BR" sz="2400" dirty="0"/>
            <a:t>Arquivos do mesmo formato</a:t>
          </a:r>
        </a:p>
      </dgm:t>
    </dgm:pt>
    <dgm:pt modelId="{DBF03650-CF9E-46CE-9849-984ED02A4306}" type="parTrans" cxnId="{DF6ED500-610D-431A-AE31-5DD21C971AF7}">
      <dgm:prSet/>
      <dgm:spPr/>
      <dgm:t>
        <a:bodyPr/>
        <a:lstStyle/>
        <a:p>
          <a:endParaRPr lang="pt-BR"/>
        </a:p>
      </dgm:t>
    </dgm:pt>
    <dgm:pt modelId="{8DDC1E6F-4B97-4849-B039-0740A20DF279}" type="sibTrans" cxnId="{DF6ED500-610D-431A-AE31-5DD21C971AF7}">
      <dgm:prSet/>
      <dgm:spPr/>
      <dgm:t>
        <a:bodyPr/>
        <a:lstStyle/>
        <a:p>
          <a:endParaRPr lang="pt-BR"/>
        </a:p>
      </dgm:t>
    </dgm:pt>
    <dgm:pt modelId="{A3EB2BAB-1B4B-47C3-85AF-A6B02A3D718D}">
      <dgm:prSet phldrT="[Texto]" custT="1"/>
      <dgm:spPr/>
      <dgm:t>
        <a:bodyPr/>
        <a:lstStyle/>
        <a:p>
          <a:r>
            <a:rPr lang="pt-BR" sz="2400" dirty="0"/>
            <a:t>Atualizações frequentes</a:t>
          </a:r>
        </a:p>
      </dgm:t>
    </dgm:pt>
    <dgm:pt modelId="{1ABA8F48-8CAC-4C4F-9C55-AF827991727B}" type="parTrans" cxnId="{0C562573-852A-4D06-BBB1-2EA7397A27D5}">
      <dgm:prSet/>
      <dgm:spPr/>
      <dgm:t>
        <a:bodyPr/>
        <a:lstStyle/>
        <a:p>
          <a:endParaRPr lang="pt-BR"/>
        </a:p>
      </dgm:t>
    </dgm:pt>
    <dgm:pt modelId="{90ECDBD9-F9C4-44FE-85FC-0439C65C8058}" type="sibTrans" cxnId="{0C562573-852A-4D06-BBB1-2EA7397A27D5}">
      <dgm:prSet/>
      <dgm:spPr/>
      <dgm:t>
        <a:bodyPr/>
        <a:lstStyle/>
        <a:p>
          <a:endParaRPr lang="pt-BR"/>
        </a:p>
      </dgm:t>
    </dgm:pt>
    <dgm:pt modelId="{883E33F1-45C6-4E81-931B-A3E669F26AA8}">
      <dgm:prSet phldrT="[Texto]" custT="1"/>
      <dgm:spPr/>
      <dgm:t>
        <a:bodyPr/>
        <a:lstStyle/>
        <a:p>
          <a:r>
            <a:rPr lang="pt-BR" sz="2400" dirty="0"/>
            <a:t>O procedimento não pode ser parametrizado</a:t>
          </a:r>
        </a:p>
      </dgm:t>
    </dgm:pt>
    <dgm:pt modelId="{0B21B804-57D4-465C-B4FF-F2784378165C}" type="parTrans" cxnId="{B79B0238-B733-43BC-AE0D-7834EC9EFA46}">
      <dgm:prSet/>
      <dgm:spPr/>
      <dgm:t>
        <a:bodyPr/>
        <a:lstStyle/>
        <a:p>
          <a:endParaRPr lang="pt-BR"/>
        </a:p>
      </dgm:t>
    </dgm:pt>
    <dgm:pt modelId="{594D2DD8-10CB-4594-8BAA-B7C425EA379A}" type="sibTrans" cxnId="{B79B0238-B733-43BC-AE0D-7834EC9EFA46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57921" custLinFactNeighborY="-26429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E08625-D499-4CDB-8B0A-31F396F24F8A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DBDC881-BF38-4E21-8061-B0FF14CEB5C9}" srcId="{300C1BF4-F156-4CE8-985E-2699B3D01585}" destId="{46C5FF3A-B4EE-430C-99B2-60F4E799BD2E}" srcOrd="2" destOrd="0" parTransId="{F32945AE-AD6F-45FF-BE19-B2EE761BA73A}" sibTransId="{324CFD02-CB75-4090-9738-29D60833974E}"/>
    <dgm:cxn modelId="{18B326C7-0BAD-40C8-9681-8760F271F34E}" type="presOf" srcId="{AD213D10-673B-4F0F-8B16-99462ADFCF38}" destId="{85E08625-D499-4CDB-8B0A-31F396F24F8A}" srcOrd="0" destOrd="3" presId="urn:microsoft.com/office/officeart/2005/8/layout/vList2"/>
    <dgm:cxn modelId="{BA34C157-F2C8-45A4-8883-19DAE41AE525}" type="presOf" srcId="{883E33F1-45C6-4E81-931B-A3E669F26AA8}" destId="{85E08625-D499-4CDB-8B0A-31F396F24F8A}" srcOrd="0" destOrd="1" presId="urn:microsoft.com/office/officeart/2005/8/layout/vList2"/>
    <dgm:cxn modelId="{E5683E5D-68FB-4CCC-8AB9-21C2A79FE926}" type="presOf" srcId="{46C5FF3A-B4EE-430C-99B2-60F4E799BD2E}" destId="{85E08625-D499-4CDB-8B0A-31F396F24F8A}" srcOrd="0" destOrd="2" presId="urn:microsoft.com/office/officeart/2005/8/layout/vList2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33F3C43F-5FF3-4DFC-BD45-0AD95FCC2B4A}" type="presOf" srcId="{B584FAF9-1A8B-4EEF-B08D-0DD4F1CAE924}" destId="{85E08625-D499-4CDB-8B0A-31F396F24F8A}" srcOrd="0" destOrd="0" presId="urn:microsoft.com/office/officeart/2005/8/layout/vList2"/>
    <dgm:cxn modelId="{4096153F-772C-4405-8BBC-047AD1E7581D}" type="presOf" srcId="{A3EB2BAB-1B4B-47C3-85AF-A6B02A3D718D}" destId="{85E08625-D499-4CDB-8B0A-31F396F24F8A}" srcOrd="0" destOrd="4" presId="urn:microsoft.com/office/officeart/2005/8/layout/vList2"/>
    <dgm:cxn modelId="{B79B0238-B733-43BC-AE0D-7834EC9EFA46}" srcId="{300C1BF4-F156-4CE8-985E-2699B3D01585}" destId="{883E33F1-45C6-4E81-931B-A3E669F26AA8}" srcOrd="1" destOrd="0" parTransId="{0B21B804-57D4-465C-B4FF-F2784378165C}" sibTransId="{594D2DD8-10CB-4594-8BAA-B7C425EA379A}"/>
    <dgm:cxn modelId="{0C562573-852A-4D06-BBB1-2EA7397A27D5}" srcId="{46C5FF3A-B4EE-430C-99B2-60F4E799BD2E}" destId="{A3EB2BAB-1B4B-47C3-85AF-A6B02A3D718D}" srcOrd="1" destOrd="0" parTransId="{1ABA8F48-8CAC-4C4F-9C55-AF827991727B}" sibTransId="{90ECDBD9-F9C4-44FE-85FC-0439C65C8058}"/>
    <dgm:cxn modelId="{36B52FB1-4346-40AB-8F96-C6D71A89AA8E}" srcId="{300C1BF4-F156-4CE8-985E-2699B3D01585}" destId="{B584FAF9-1A8B-4EEF-B08D-0DD4F1CAE924}" srcOrd="0" destOrd="0" parTransId="{9D9BAEA9-C3F0-45F8-B5F0-29BA2824492D}" sibTransId="{4DF0E7D2-663C-4F8B-A05D-47530460D39C}"/>
    <dgm:cxn modelId="{DF6ED500-610D-431A-AE31-5DD21C971AF7}" srcId="{46C5FF3A-B4EE-430C-99B2-60F4E799BD2E}" destId="{AD213D10-673B-4F0F-8B16-99462ADFCF38}" srcOrd="0" destOrd="0" parTransId="{DBF03650-CF9E-46CE-9849-984ED02A4306}" sibTransId="{8DDC1E6F-4B97-4849-B039-0740A20DF279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7EF4664C-7C35-450E-880E-74394BFF8BB8}" type="presParOf" srcId="{1523E619-32ED-4517-B190-9B6D8F099C31}" destId="{85E08625-D499-4CDB-8B0A-31F396F24F8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Importação de dados é difícil e não é memorizada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5483CC55-5701-4BE5-944B-A9BB1A77500D}">
      <dgm:prSet phldrT="[Texto]" custT="1"/>
      <dgm:spPr/>
      <dgm:t>
        <a:bodyPr/>
        <a:lstStyle/>
        <a:p>
          <a:r>
            <a:rPr lang="pt-BR" sz="2800" dirty="0"/>
            <a:t>Solução</a:t>
          </a:r>
        </a:p>
      </dgm:t>
    </dgm:pt>
    <dgm:pt modelId="{82197600-6749-4CE3-AED7-40237BA42BC2}" type="parTrans" cxnId="{C9C87654-F141-48CE-B497-5914361240B6}">
      <dgm:prSet/>
      <dgm:spPr/>
      <dgm:t>
        <a:bodyPr/>
        <a:lstStyle/>
        <a:p>
          <a:endParaRPr lang="pt-BR"/>
        </a:p>
      </dgm:t>
    </dgm:pt>
    <dgm:pt modelId="{73450A57-3CE7-461A-8BFD-8954D67A3E7A}" type="sibTrans" cxnId="{C9C87654-F141-48CE-B497-5914361240B6}">
      <dgm:prSet/>
      <dgm:spPr/>
      <dgm:t>
        <a:bodyPr/>
        <a:lstStyle/>
        <a:p>
          <a:endParaRPr lang="pt-BR"/>
        </a:p>
      </dgm:t>
    </dgm:pt>
    <dgm:pt modelId="{FFCEA9DA-6137-4B55-8380-968487EC991F}">
      <dgm:prSet phldrT="[Texto]" custT="1"/>
      <dgm:spPr/>
      <dgm:t>
        <a:bodyPr/>
        <a:lstStyle/>
        <a:p>
          <a:r>
            <a:rPr lang="pt-BR" sz="2000" dirty="0"/>
            <a:t>Uso do Power Query. Exemplo: Bolsa</a:t>
          </a:r>
        </a:p>
      </dgm:t>
    </dgm:pt>
    <dgm:pt modelId="{3111E615-9068-44EF-9B48-38828ED3E0BF}" type="parTrans" cxnId="{A4613761-AA89-41DA-B8D3-4712E6241E35}">
      <dgm:prSet/>
      <dgm:spPr/>
      <dgm:t>
        <a:bodyPr/>
        <a:lstStyle/>
        <a:p>
          <a:endParaRPr lang="pt-BR"/>
        </a:p>
      </dgm:t>
    </dgm:pt>
    <dgm:pt modelId="{7A1CBAA7-F419-49E2-8A87-75123DF045EE}" type="sibTrans" cxnId="{A4613761-AA89-41DA-B8D3-4712E6241E35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2" custScaleY="57921" custLinFactY="-83488" custLinFactNeighborX="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C967E2E-1CE4-4AB9-907D-B34F096C5A90}" type="pres">
      <dgm:prSet presAssocID="{A76F81B2-BEAD-471A-BF05-5135214642D5}" presName="spacer" presStyleCnt="0"/>
      <dgm:spPr/>
    </dgm:pt>
    <dgm:pt modelId="{5B14AB55-F99E-4A9A-AEF0-CEEF5EF5F279}" type="pres">
      <dgm:prSet presAssocID="{5483CC55-5701-4BE5-944B-A9BB1A77500D}" presName="parentText" presStyleLbl="node1" presStyleIdx="1" presStyleCnt="2" custScaleY="5318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22DFBA4-6682-42DC-925F-C4FBCFAAAD83}" type="pres">
      <dgm:prSet presAssocID="{5483CC55-5701-4BE5-944B-A9BB1A77500D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01E876C4-5106-4DDF-A044-47C3F4E56ADA}" type="presOf" srcId="{FFCEA9DA-6137-4B55-8380-968487EC991F}" destId="{322DFBA4-6682-42DC-925F-C4FBCFAAAD83}" srcOrd="0" destOrd="0" presId="urn:microsoft.com/office/officeart/2005/8/layout/vList2"/>
    <dgm:cxn modelId="{C9C87654-F141-48CE-B497-5914361240B6}" srcId="{259FA89E-AABF-4733-96C7-48816ABA025B}" destId="{5483CC55-5701-4BE5-944B-A9BB1A77500D}" srcOrd="1" destOrd="0" parTransId="{82197600-6749-4CE3-AED7-40237BA42BC2}" sibTransId="{73450A57-3CE7-461A-8BFD-8954D67A3E7A}"/>
    <dgm:cxn modelId="{A4613761-AA89-41DA-B8D3-4712E6241E35}" srcId="{5483CC55-5701-4BE5-944B-A9BB1A77500D}" destId="{FFCEA9DA-6137-4B55-8380-968487EC991F}" srcOrd="0" destOrd="0" parTransId="{3111E615-9068-44EF-9B48-38828ED3E0BF}" sibTransId="{7A1CBAA7-F419-49E2-8A87-75123DF045EE}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FFDC8333-5F50-413F-AEE2-B5B1EB778E94}" type="presOf" srcId="{5483CC55-5701-4BE5-944B-A9BB1A77500D}" destId="{5B14AB55-F99E-4A9A-AEF0-CEEF5EF5F279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67C7FF00-5EB0-4DE7-8223-0DCA53FEA431}" type="presParOf" srcId="{1523E619-32ED-4517-B190-9B6D8F099C31}" destId="{8C967E2E-1CE4-4AB9-907D-B34F096C5A90}" srcOrd="1" destOrd="0" presId="urn:microsoft.com/office/officeart/2005/8/layout/vList2"/>
    <dgm:cxn modelId="{8E7E399D-7AA9-4E89-911E-30EE538B2D09}" type="presParOf" srcId="{1523E619-32ED-4517-B190-9B6D8F099C31}" destId="{5B14AB55-F99E-4A9A-AEF0-CEEF5EF5F279}" srcOrd="2" destOrd="0" presId="urn:microsoft.com/office/officeart/2005/8/layout/vList2"/>
    <dgm:cxn modelId="{2E0F960E-D076-4E64-B521-E98C4B0C03AB}" type="presParOf" srcId="{1523E619-32ED-4517-B190-9B6D8F099C31}" destId="{322DFBA4-6682-42DC-925F-C4FBCFAAAD8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Estica-e-puxa de fórmulas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F9DECEA8-C72A-4910-989A-1EA2CE69369E}">
      <dgm:prSet phldrT="[Texto]" custT="1"/>
      <dgm:spPr/>
      <dgm:t>
        <a:bodyPr/>
        <a:lstStyle/>
        <a:p>
          <a:r>
            <a:rPr lang="pt-BR" sz="2000" dirty="0"/>
            <a:t>A cada nova linha ou coluna na tabela, estica-se as fórmulas</a:t>
          </a:r>
        </a:p>
      </dgm:t>
    </dgm:pt>
    <dgm:pt modelId="{25019F63-D14C-4C43-9BF2-28F2CF5849EC}" type="parTrans" cxnId="{F9F70452-A498-43C6-9235-3B5AB7C03CF0}">
      <dgm:prSet/>
      <dgm:spPr/>
      <dgm:t>
        <a:bodyPr/>
        <a:lstStyle/>
        <a:p>
          <a:endParaRPr lang="pt-BR"/>
        </a:p>
      </dgm:t>
    </dgm:pt>
    <dgm:pt modelId="{39915717-8E8E-4AAC-97FC-7CF1E1326F18}" type="sibTrans" cxnId="{F9F70452-A498-43C6-9235-3B5AB7C03CF0}">
      <dgm:prSet/>
      <dgm:spPr/>
      <dgm:t>
        <a:bodyPr/>
        <a:lstStyle/>
        <a:p>
          <a:endParaRPr lang="pt-BR"/>
        </a:p>
      </dgm:t>
    </dgm:pt>
    <dgm:pt modelId="{90EEF828-BACB-4928-9133-B1D184E57FF5}">
      <dgm:prSet phldrT="[Texto]" custT="1"/>
      <dgm:spPr/>
      <dgm:t>
        <a:bodyPr/>
        <a:lstStyle/>
        <a:p>
          <a:r>
            <a:rPr lang="pt-BR" sz="2000" dirty="0"/>
            <a:t>Chance altíssima de erro operacional</a:t>
          </a:r>
        </a:p>
      </dgm:t>
    </dgm:pt>
    <dgm:pt modelId="{0458962B-293A-4C24-8E99-54EFA9CAE6F7}" type="parTrans" cxnId="{994621BC-EEF6-4D0E-9179-10723EDA4058}">
      <dgm:prSet/>
      <dgm:spPr/>
      <dgm:t>
        <a:bodyPr/>
        <a:lstStyle/>
        <a:p>
          <a:endParaRPr lang="pt-BR"/>
        </a:p>
      </dgm:t>
    </dgm:pt>
    <dgm:pt modelId="{CCA17C8C-F8E6-4315-AC9C-568902149413}" type="sibTrans" cxnId="{994621BC-EEF6-4D0E-9179-10723EDA4058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57921" custLinFactY="-83488" custLinFactNeighborX="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46A5E59-5253-4B8D-9750-2842B1392D10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9F70452-A498-43C6-9235-3B5AB7C03CF0}" srcId="{300C1BF4-F156-4CE8-985E-2699B3D01585}" destId="{F9DECEA8-C72A-4910-989A-1EA2CE69369E}" srcOrd="0" destOrd="0" parTransId="{25019F63-D14C-4C43-9BF2-28F2CF5849EC}" sibTransId="{39915717-8E8E-4AAC-97FC-7CF1E1326F18}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EE1DC233-AEDA-46A6-BB79-508D029EBB15}" type="presOf" srcId="{90EEF828-BACB-4928-9133-B1D184E57FF5}" destId="{346A5E59-5253-4B8D-9750-2842B1392D10}" srcOrd="0" destOrd="1" presId="urn:microsoft.com/office/officeart/2005/8/layout/vList2"/>
    <dgm:cxn modelId="{F89DB752-BECC-48C4-9D10-10EFE4910A68}" type="presOf" srcId="{F9DECEA8-C72A-4910-989A-1EA2CE69369E}" destId="{346A5E59-5253-4B8D-9750-2842B1392D10}" srcOrd="0" destOrd="0" presId="urn:microsoft.com/office/officeart/2005/8/layout/vList2"/>
    <dgm:cxn modelId="{994621BC-EEF6-4D0E-9179-10723EDA4058}" srcId="{300C1BF4-F156-4CE8-985E-2699B3D01585}" destId="{90EEF828-BACB-4928-9133-B1D184E57FF5}" srcOrd="1" destOrd="0" parTransId="{0458962B-293A-4C24-8E99-54EFA9CAE6F7}" sibTransId="{CCA17C8C-F8E6-4315-AC9C-568902149413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29B816B8-0564-48F8-9033-112BE885AF21}" type="presParOf" srcId="{1523E619-32ED-4517-B190-9B6D8F099C31}" destId="{346A5E59-5253-4B8D-9750-2842B1392D1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Estica-e-puxa de fórmulas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E959AA9D-320D-4E4A-9F7F-3D5B8D8FC46F}">
      <dgm:prSet phldrT="[Texto]" custT="1"/>
      <dgm:spPr/>
      <dgm:t>
        <a:bodyPr/>
        <a:lstStyle/>
        <a:p>
          <a:r>
            <a:rPr lang="pt-BR" sz="2800" dirty="0"/>
            <a:t>Solução</a:t>
          </a:r>
        </a:p>
      </dgm:t>
    </dgm:pt>
    <dgm:pt modelId="{6BBC6AB6-08B3-459F-85BD-290CF46100FF}" type="parTrans" cxnId="{393EF8C8-6D38-48EC-8657-1F3171163C27}">
      <dgm:prSet/>
      <dgm:spPr/>
      <dgm:t>
        <a:bodyPr/>
        <a:lstStyle/>
        <a:p>
          <a:endParaRPr lang="pt-BR"/>
        </a:p>
      </dgm:t>
    </dgm:pt>
    <dgm:pt modelId="{8DA3A5A3-A980-40B8-B95F-D77CA871B713}" type="sibTrans" cxnId="{393EF8C8-6D38-48EC-8657-1F3171163C27}">
      <dgm:prSet/>
      <dgm:spPr/>
      <dgm:t>
        <a:bodyPr/>
        <a:lstStyle/>
        <a:p>
          <a:endParaRPr lang="pt-BR"/>
        </a:p>
      </dgm:t>
    </dgm:pt>
    <dgm:pt modelId="{17C36955-71FA-476C-BA9C-A9FA08F578B8}">
      <dgm:prSet phldrT="[Texto]" custT="1"/>
      <dgm:spPr/>
      <dgm:t>
        <a:bodyPr/>
        <a:lstStyle/>
        <a:p>
          <a:r>
            <a:rPr lang="pt-BR" sz="2000" dirty="0"/>
            <a:t>Uso de tabelas (</a:t>
          </a:r>
          <a:r>
            <a:rPr lang="pt-BR" sz="2000" dirty="0" err="1"/>
            <a:t>ListObjects</a:t>
          </a:r>
          <a:r>
            <a:rPr lang="pt-BR" sz="2000" dirty="0"/>
            <a:t>)</a:t>
          </a:r>
        </a:p>
      </dgm:t>
    </dgm:pt>
    <dgm:pt modelId="{F2555095-2C75-4179-88B4-DCE64A90A973}" type="parTrans" cxnId="{494CB3A0-F9F7-48F3-A22D-AD5301920D79}">
      <dgm:prSet/>
      <dgm:spPr/>
      <dgm:t>
        <a:bodyPr/>
        <a:lstStyle/>
        <a:p>
          <a:endParaRPr lang="pt-BR"/>
        </a:p>
      </dgm:t>
    </dgm:pt>
    <dgm:pt modelId="{DD9B638B-899E-4542-AFBD-593A8D04E7EB}" type="sibTrans" cxnId="{494CB3A0-F9F7-48F3-A22D-AD5301920D79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2" custScaleY="86756" custLinFactY="-83488" custLinFactNeighborX="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28325C0-8F44-4FD9-A451-ED32B2AFD6D2}" type="pres">
      <dgm:prSet presAssocID="{A76F81B2-BEAD-471A-BF05-5135214642D5}" presName="spacer" presStyleCnt="0"/>
      <dgm:spPr/>
    </dgm:pt>
    <dgm:pt modelId="{DE8D9D9A-E2D1-4982-B685-19E4DA862096}" type="pres">
      <dgm:prSet presAssocID="{E959AA9D-320D-4E4A-9F7F-3D5B8D8FC46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37A5A66-4ABD-403C-92B9-6E1F72D0F7DE}" type="pres">
      <dgm:prSet presAssocID="{E959AA9D-320D-4E4A-9F7F-3D5B8D8FC46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83B0339-346A-45AA-8E21-BB042BE141B9}" type="presOf" srcId="{E959AA9D-320D-4E4A-9F7F-3D5B8D8FC46F}" destId="{DE8D9D9A-E2D1-4982-B685-19E4DA862096}" srcOrd="0" destOrd="0" presId="urn:microsoft.com/office/officeart/2005/8/layout/vList2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393EF8C8-6D38-48EC-8657-1F3171163C27}" srcId="{259FA89E-AABF-4733-96C7-48816ABA025B}" destId="{E959AA9D-320D-4E4A-9F7F-3D5B8D8FC46F}" srcOrd="1" destOrd="0" parTransId="{6BBC6AB6-08B3-459F-85BD-290CF46100FF}" sibTransId="{8DA3A5A3-A980-40B8-B95F-D77CA871B713}"/>
    <dgm:cxn modelId="{494CB3A0-F9F7-48F3-A22D-AD5301920D79}" srcId="{E959AA9D-320D-4E4A-9F7F-3D5B8D8FC46F}" destId="{17C36955-71FA-476C-BA9C-A9FA08F578B8}" srcOrd="0" destOrd="0" parTransId="{F2555095-2C75-4179-88B4-DCE64A90A973}" sibTransId="{DD9B638B-899E-4542-AFBD-593A8D04E7EB}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D2918C34-0388-45F5-9C35-01BB3EDD1C0C}" type="presOf" srcId="{17C36955-71FA-476C-BA9C-A9FA08F578B8}" destId="{237A5A66-4ABD-403C-92B9-6E1F72D0F7DE}" srcOrd="0" destOrd="0" presId="urn:microsoft.com/office/officeart/2005/8/layout/vList2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9F19A817-A23F-4D11-A057-1777EA1B01EB}" type="presParOf" srcId="{1523E619-32ED-4517-B190-9B6D8F099C31}" destId="{A28325C0-8F44-4FD9-A451-ED32B2AFD6D2}" srcOrd="1" destOrd="0" presId="urn:microsoft.com/office/officeart/2005/8/layout/vList2"/>
    <dgm:cxn modelId="{BC633114-B1DE-46B2-B3FE-4C4432966C39}" type="presParOf" srcId="{1523E619-32ED-4517-B190-9B6D8F099C31}" destId="{DE8D9D9A-E2D1-4982-B685-19E4DA862096}" srcOrd="2" destOrd="0" presId="urn:microsoft.com/office/officeart/2005/8/layout/vList2"/>
    <dgm:cxn modelId="{7B4931A4-78DE-4711-91CA-84B8B8C0F2A2}" type="presParOf" srcId="{1523E619-32ED-4517-B190-9B6D8F099C31}" destId="{237A5A66-4ABD-403C-92B9-6E1F72D0F7D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Self Service BI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400" dirty="0"/>
            <a:t>Business </a:t>
          </a:r>
          <a:r>
            <a:rPr lang="pt-BR" sz="2400" dirty="0" err="1"/>
            <a:t>Intelligence</a:t>
          </a:r>
          <a:endParaRPr lang="pt-BR" sz="2400" dirty="0"/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BB71D512-4890-4A58-8DC9-0ECBFA466079}">
      <dgm:prSet phldrT="[Texto]" custT="1"/>
      <dgm:spPr/>
      <dgm:t>
        <a:bodyPr/>
        <a:lstStyle/>
        <a:p>
          <a:r>
            <a:rPr lang="pt-BR" sz="2400" dirty="0"/>
            <a:t>Self Service</a:t>
          </a:r>
        </a:p>
      </dgm:t>
    </dgm:pt>
    <dgm:pt modelId="{188D631D-A843-4ADF-9769-EC09001AF609}" type="parTrans" cxnId="{5FBBE816-7295-425D-BBA3-35C59F9187A6}">
      <dgm:prSet/>
      <dgm:spPr/>
      <dgm:t>
        <a:bodyPr/>
        <a:lstStyle/>
        <a:p>
          <a:endParaRPr lang="pt-BR"/>
        </a:p>
      </dgm:t>
    </dgm:pt>
    <dgm:pt modelId="{3FC331C6-A5FD-417D-ADA5-17E04A0DFE93}" type="sibTrans" cxnId="{5FBBE816-7295-425D-BBA3-35C59F9187A6}">
      <dgm:prSet/>
      <dgm:spPr/>
      <dgm:t>
        <a:bodyPr/>
        <a:lstStyle/>
        <a:p>
          <a:endParaRPr lang="pt-BR"/>
        </a:p>
      </dgm:t>
    </dgm:pt>
    <dgm:pt modelId="{E401B9D2-BD92-4A2E-B549-52259868F3E3}">
      <dgm:prSet phldrT="[Texto]" custT="1"/>
      <dgm:spPr/>
      <dgm:t>
        <a:bodyPr/>
        <a:lstStyle/>
        <a:p>
          <a:r>
            <a:rPr lang="pt-BR" sz="2400" dirty="0"/>
            <a:t>Coleção de tecnologias e ferramentas para agilizar o trabalho de analistas que lidam com informação e conhecimento, levando-os a tomar decisões melhores mais rapidamente</a:t>
          </a:r>
        </a:p>
      </dgm:t>
    </dgm:pt>
    <dgm:pt modelId="{EB58A736-F313-4036-A5D5-2D91E5BCDAB3}" type="parTrans" cxnId="{F5F2CD63-AAD3-4FB0-A7DB-B673B550F4E1}">
      <dgm:prSet/>
      <dgm:spPr/>
      <dgm:t>
        <a:bodyPr/>
        <a:lstStyle/>
        <a:p>
          <a:endParaRPr lang="pt-BR"/>
        </a:p>
      </dgm:t>
    </dgm:pt>
    <dgm:pt modelId="{6D60565F-52C9-471A-A228-B5E7D8FA4109}" type="sibTrans" cxnId="{F5F2CD63-AAD3-4FB0-A7DB-B673B550F4E1}">
      <dgm:prSet/>
      <dgm:spPr/>
      <dgm:t>
        <a:bodyPr/>
        <a:lstStyle/>
        <a:p>
          <a:endParaRPr lang="pt-BR"/>
        </a:p>
      </dgm:t>
    </dgm:pt>
    <dgm:pt modelId="{D8D1B722-09BF-4194-8283-790960A19381}">
      <dgm:prSet phldrT="[Texto]" custT="1"/>
      <dgm:spPr/>
      <dgm:t>
        <a:bodyPr/>
        <a:lstStyle/>
        <a:p>
          <a:r>
            <a:rPr lang="pt-BR" sz="2400" dirty="0"/>
            <a:t>Modo de uso em que o usuário não precisa ter um conhecimento muito pesado de programação ou conhecimento de baixo nível das ferramentas e tecnologia</a:t>
          </a:r>
        </a:p>
      </dgm:t>
    </dgm:pt>
    <dgm:pt modelId="{33F4EF56-DEF5-43E1-91E1-02D2FC3FD2E5}" type="parTrans" cxnId="{3D90E72D-0028-4136-ABE1-839C9B583E65}">
      <dgm:prSet/>
      <dgm:spPr/>
      <dgm:t>
        <a:bodyPr/>
        <a:lstStyle/>
        <a:p>
          <a:endParaRPr lang="pt-BR"/>
        </a:p>
      </dgm:t>
    </dgm:pt>
    <dgm:pt modelId="{5BC54080-9EDF-4062-B5A7-5843D95494DC}" type="sibTrans" cxnId="{3D90E72D-0028-4136-ABE1-839C9B583E65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1082" custLinFactNeighborY="-128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0424A49-9440-42EB-ACA2-1732E0724DA3}" type="presOf" srcId="{BB71D512-4890-4A58-8DC9-0ECBFA466079}" destId="{DEB47011-55A0-4967-BC9B-E65114EE4879}" srcOrd="0" destOrd="2" presId="urn:microsoft.com/office/officeart/2005/8/layout/vList2"/>
    <dgm:cxn modelId="{2D6A3CCC-2B8D-4522-9F65-765786FC7634}" type="presOf" srcId="{300C1BF4-F156-4CE8-985E-2699B3D01585}" destId="{25D8B920-4D26-4C1D-BED0-72114717341D}" srcOrd="0" destOrd="0" presId="urn:microsoft.com/office/officeart/2005/8/layout/vList2"/>
    <dgm:cxn modelId="{B019B49F-48B6-47FB-B212-616AFB35EE66}" type="presOf" srcId="{D8D1B722-09BF-4194-8283-790960A19381}" destId="{DEB47011-55A0-4967-BC9B-E65114EE4879}" srcOrd="0" destOrd="3" presId="urn:microsoft.com/office/officeart/2005/8/layout/vList2"/>
    <dgm:cxn modelId="{5FBBE816-7295-425D-BBA3-35C59F9187A6}" srcId="{300C1BF4-F156-4CE8-985E-2699B3D01585}" destId="{BB71D512-4890-4A58-8DC9-0ECBFA466079}" srcOrd="1" destOrd="0" parTransId="{188D631D-A843-4ADF-9769-EC09001AF609}" sibTransId="{3FC331C6-A5FD-417D-ADA5-17E04A0DFE93}"/>
    <dgm:cxn modelId="{F5F2CD63-AAD3-4FB0-A7DB-B673B550F4E1}" srcId="{2F647799-C3DC-442C-B89C-9A7EFDCAB74B}" destId="{E401B9D2-BD92-4A2E-B549-52259868F3E3}" srcOrd="0" destOrd="0" parTransId="{EB58A736-F313-4036-A5D5-2D91E5BCDAB3}" sibTransId="{6D60565F-52C9-471A-A228-B5E7D8FA4109}"/>
    <dgm:cxn modelId="{838BBF0D-AF88-4611-BD44-8164F3BD71E5}" type="presOf" srcId="{259FA89E-AABF-4733-96C7-48816ABA025B}" destId="{1523E619-32ED-4517-B190-9B6D8F099C31}" srcOrd="0" destOrd="0" presId="urn:microsoft.com/office/officeart/2005/8/layout/vList2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039D8BB6-5FE8-49B3-AFB1-05372A709D28}" type="presOf" srcId="{E401B9D2-BD92-4A2E-B549-52259868F3E3}" destId="{DEB47011-55A0-4967-BC9B-E65114EE4879}" srcOrd="0" destOrd="1" presId="urn:microsoft.com/office/officeart/2005/8/layout/vList2"/>
    <dgm:cxn modelId="{4CAB707C-9CFD-41BF-A9CA-67D5D2E4F17A}" type="presOf" srcId="{2F647799-C3DC-442C-B89C-9A7EFDCAB74B}" destId="{DEB47011-55A0-4967-BC9B-E65114EE4879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3D90E72D-0028-4136-ABE1-839C9B583E65}" srcId="{BB71D512-4890-4A58-8DC9-0ECBFA466079}" destId="{D8D1B722-09BF-4194-8283-790960A19381}" srcOrd="0" destOrd="0" parTransId="{33F4EF56-DEF5-43E1-91E1-02D2FC3FD2E5}" sibTransId="{5BC54080-9EDF-4062-B5A7-5843D95494DC}"/>
    <dgm:cxn modelId="{B5DE13D0-AB4B-4631-924C-F3808C1E6192}" type="presParOf" srcId="{1523E619-32ED-4517-B190-9B6D8F099C31}" destId="{25D8B920-4D26-4C1D-BED0-72114717341D}" srcOrd="0" destOrd="0" presId="urn:microsoft.com/office/officeart/2005/8/layout/vList2"/>
    <dgm:cxn modelId="{944CF487-05FF-41A1-B419-8EBD9B22D2CE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Ininteligibilidade de fórmulas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10D036AE-360B-4258-9CE4-FA612AC711CB}">
      <dgm:prSet phldrT="[Texto]" custT="1"/>
      <dgm:spPr/>
      <dgm:t>
        <a:bodyPr/>
        <a:lstStyle/>
        <a:p>
          <a:r>
            <a:rPr lang="pt-BR" sz="2000" dirty="0"/>
            <a:t>Fórmulas em tabelas que referenciam as colunas pelas letras são difíceis de serem desvendadas</a:t>
          </a:r>
        </a:p>
      </dgm:t>
    </dgm:pt>
    <dgm:pt modelId="{46867803-07BC-4EB9-AC4D-3BC536FB3A23}" type="parTrans" cxnId="{FC565858-C133-4221-9A0F-6FD1134174A3}">
      <dgm:prSet/>
      <dgm:spPr/>
      <dgm:t>
        <a:bodyPr/>
        <a:lstStyle/>
        <a:p>
          <a:endParaRPr lang="pt-BR"/>
        </a:p>
      </dgm:t>
    </dgm:pt>
    <dgm:pt modelId="{5276AC07-23F1-47B9-A7E6-600C8EDD191F}" type="sibTrans" cxnId="{FC565858-C133-4221-9A0F-6FD1134174A3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99056" custLinFactY="-83488" custLinFactNeighborX="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98720B-EC46-4C41-9C53-8CF98E1F4EB5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4A1E231-99E5-4AC9-A6EF-8053C5568B7C}" type="presOf" srcId="{10D036AE-360B-4258-9CE4-FA612AC711CB}" destId="{D998720B-EC46-4C41-9C53-8CF98E1F4EB5}" srcOrd="0" destOrd="0" presId="urn:microsoft.com/office/officeart/2005/8/layout/vList2"/>
    <dgm:cxn modelId="{261EB91F-FEBF-420E-8105-1C01E1E58EC6}" type="presOf" srcId="{259FA89E-AABF-4733-96C7-48816ABA025B}" destId="{1523E619-32ED-4517-B190-9B6D8F099C31}" srcOrd="0" destOrd="0" presId="urn:microsoft.com/office/officeart/2005/8/layout/vList2"/>
    <dgm:cxn modelId="{3CD2AB31-16F7-4308-8CAA-0E6557E5FF15}" type="presOf" srcId="{300C1BF4-F156-4CE8-985E-2699B3D01585}" destId="{25D8B920-4D26-4C1D-BED0-72114717341D}" srcOrd="0" destOrd="0" presId="urn:microsoft.com/office/officeart/2005/8/layout/vList2"/>
    <dgm:cxn modelId="{FC565858-C133-4221-9A0F-6FD1134174A3}" srcId="{300C1BF4-F156-4CE8-985E-2699B3D01585}" destId="{10D036AE-360B-4258-9CE4-FA612AC711CB}" srcOrd="0" destOrd="0" parTransId="{46867803-07BC-4EB9-AC4D-3BC536FB3A23}" sibTransId="{5276AC07-23F1-47B9-A7E6-600C8EDD191F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AAC0B406-3EBB-4D5A-A416-63DB2F48B953}" type="presParOf" srcId="{1523E619-32ED-4517-B190-9B6D8F099C31}" destId="{25D8B920-4D26-4C1D-BED0-72114717341D}" srcOrd="0" destOrd="0" presId="urn:microsoft.com/office/officeart/2005/8/layout/vList2"/>
    <dgm:cxn modelId="{34192838-E8EB-49C3-AFCC-370030F18B7F}" type="presParOf" srcId="{1523E619-32ED-4517-B190-9B6D8F099C31}" destId="{D998720B-EC46-4C41-9C53-8CF98E1F4EB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Ininteligibilidade de fórmulas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10D036AE-360B-4258-9CE4-FA612AC711CB}">
      <dgm:prSet phldrT="[Texto]" custT="1"/>
      <dgm:spPr/>
      <dgm:t>
        <a:bodyPr/>
        <a:lstStyle/>
        <a:p>
          <a:r>
            <a:rPr lang="pt-BR" sz="2000" dirty="0"/>
            <a:t>O uso de tabelas (</a:t>
          </a:r>
          <a:r>
            <a:rPr lang="pt-BR" sz="2000" dirty="0" err="1"/>
            <a:t>ListObjects</a:t>
          </a:r>
          <a:r>
            <a:rPr lang="pt-BR" sz="2000" dirty="0"/>
            <a:t>) permite a visualização das fórmulas com o rótulo das colunas.</a:t>
          </a:r>
        </a:p>
      </dgm:t>
    </dgm:pt>
    <dgm:pt modelId="{46867803-07BC-4EB9-AC4D-3BC536FB3A23}" type="parTrans" cxnId="{FC565858-C133-4221-9A0F-6FD1134174A3}">
      <dgm:prSet/>
      <dgm:spPr/>
      <dgm:t>
        <a:bodyPr/>
        <a:lstStyle/>
        <a:p>
          <a:endParaRPr lang="pt-BR"/>
        </a:p>
      </dgm:t>
    </dgm:pt>
    <dgm:pt modelId="{5276AC07-23F1-47B9-A7E6-600C8EDD191F}" type="sibTrans" cxnId="{FC565858-C133-4221-9A0F-6FD1134174A3}">
      <dgm:prSet/>
      <dgm:spPr/>
      <dgm:t>
        <a:bodyPr/>
        <a:lstStyle/>
        <a:p>
          <a:endParaRPr lang="pt-BR"/>
        </a:p>
      </dgm:t>
    </dgm:pt>
    <dgm:pt modelId="{BF097290-3179-4511-ADAA-6B744AD18B7C}">
      <dgm:prSet phldrT="[Texto]" custT="1"/>
      <dgm:spPr/>
      <dgm:t>
        <a:bodyPr/>
        <a:lstStyle/>
        <a:p>
          <a:r>
            <a:rPr lang="pt-BR" sz="2800" dirty="0"/>
            <a:t>Soluções</a:t>
          </a:r>
        </a:p>
      </dgm:t>
    </dgm:pt>
    <dgm:pt modelId="{E753780F-6910-4E66-9E09-C9641E2B4A4D}" type="parTrans" cxnId="{9A091785-B5B9-40C3-93F5-2DDDBFC76B8F}">
      <dgm:prSet/>
      <dgm:spPr/>
      <dgm:t>
        <a:bodyPr/>
        <a:lstStyle/>
        <a:p>
          <a:endParaRPr lang="pt-BR"/>
        </a:p>
      </dgm:t>
    </dgm:pt>
    <dgm:pt modelId="{3AAD9918-60D9-4FF9-A963-52FF61121E42}" type="sibTrans" cxnId="{9A091785-B5B9-40C3-93F5-2DDDBFC76B8F}">
      <dgm:prSet/>
      <dgm:spPr/>
      <dgm:t>
        <a:bodyPr/>
        <a:lstStyle/>
        <a:p>
          <a:endParaRPr lang="pt-BR"/>
        </a:p>
      </dgm:t>
    </dgm:pt>
    <dgm:pt modelId="{A4D46996-53B9-4188-ACF2-3B5D5294BE6D}">
      <dgm:prSet phldrT="[Texto]" custT="1"/>
      <dgm:spPr/>
      <dgm:t>
        <a:bodyPr/>
        <a:lstStyle/>
        <a:p>
          <a:r>
            <a:rPr lang="pt-BR" sz="2000" dirty="0"/>
            <a:t>Melhor ainda para este exemplo: uso de um Modelo Dimensional</a:t>
          </a:r>
        </a:p>
      </dgm:t>
    </dgm:pt>
    <dgm:pt modelId="{EA66A711-9F6D-4C37-BAF4-0D3CF1401F58}" type="parTrans" cxnId="{6B3EE92C-920A-4635-AC67-8BDE11BA1BA7}">
      <dgm:prSet/>
      <dgm:spPr/>
      <dgm:t>
        <a:bodyPr/>
        <a:lstStyle/>
        <a:p>
          <a:endParaRPr lang="pt-BR"/>
        </a:p>
      </dgm:t>
    </dgm:pt>
    <dgm:pt modelId="{C144B838-7F49-4F04-9C1F-BAF699BBDDE4}" type="sibTrans" cxnId="{6B3EE92C-920A-4635-AC67-8BDE11BA1BA7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2" custScaleY="149997" custLinFactY="-83488" custLinFactNeighborX="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28325C0-8F44-4FD9-A451-ED32B2AFD6D2}" type="pres">
      <dgm:prSet presAssocID="{A76F81B2-BEAD-471A-BF05-5135214642D5}" presName="spacer" presStyleCnt="0"/>
      <dgm:spPr/>
    </dgm:pt>
    <dgm:pt modelId="{6EF2C55D-F0FE-4C55-8FC0-85E9319EFB17}" type="pres">
      <dgm:prSet presAssocID="{BF097290-3179-4511-ADAA-6B744AD18B7C}" presName="parentText" presStyleLbl="node1" presStyleIdx="1" presStyleCnt="2" custScaleY="13760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DD05D8E-970A-4C9D-9BD7-79CED360E615}" type="pres">
      <dgm:prSet presAssocID="{BF097290-3179-4511-ADAA-6B744AD18B7C}" presName="childText" presStyleLbl="revTx" presStyleIdx="0" presStyleCnt="1" custScaleY="17234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723C5B0-845D-461B-922B-7B965AB388D9}" type="presOf" srcId="{10D036AE-360B-4258-9CE4-FA612AC711CB}" destId="{BDD05D8E-970A-4C9D-9BD7-79CED360E615}" srcOrd="0" destOrd="0" presId="urn:microsoft.com/office/officeart/2005/8/layout/vList2"/>
    <dgm:cxn modelId="{FD1DB34E-C117-4AE6-B5E7-CF97CDA46D5C}" type="presOf" srcId="{259FA89E-AABF-4733-96C7-48816ABA025B}" destId="{1523E619-32ED-4517-B190-9B6D8F099C31}" srcOrd="0" destOrd="0" presId="urn:microsoft.com/office/officeart/2005/8/layout/vList2"/>
    <dgm:cxn modelId="{6B3EE92C-920A-4635-AC67-8BDE11BA1BA7}" srcId="{BF097290-3179-4511-ADAA-6B744AD18B7C}" destId="{A4D46996-53B9-4188-ACF2-3B5D5294BE6D}" srcOrd="1" destOrd="0" parTransId="{EA66A711-9F6D-4C37-BAF4-0D3CF1401F58}" sibTransId="{C144B838-7F49-4F04-9C1F-BAF699BBDDE4}"/>
    <dgm:cxn modelId="{9A091785-B5B9-40C3-93F5-2DDDBFC76B8F}" srcId="{259FA89E-AABF-4733-96C7-48816ABA025B}" destId="{BF097290-3179-4511-ADAA-6B744AD18B7C}" srcOrd="1" destOrd="0" parTransId="{E753780F-6910-4E66-9E09-C9641E2B4A4D}" sibTransId="{3AAD9918-60D9-4FF9-A963-52FF61121E42}"/>
    <dgm:cxn modelId="{0DBCE697-0F64-4DFA-9BC8-D4B7BE0EAC19}" type="presOf" srcId="{300C1BF4-F156-4CE8-985E-2699B3D01585}" destId="{25D8B920-4D26-4C1D-BED0-72114717341D}" srcOrd="0" destOrd="0" presId="urn:microsoft.com/office/officeart/2005/8/layout/vList2"/>
    <dgm:cxn modelId="{FC565858-C133-4221-9A0F-6FD1134174A3}" srcId="{BF097290-3179-4511-ADAA-6B744AD18B7C}" destId="{10D036AE-360B-4258-9CE4-FA612AC711CB}" srcOrd="0" destOrd="0" parTransId="{46867803-07BC-4EB9-AC4D-3BC536FB3A23}" sibTransId="{5276AC07-23F1-47B9-A7E6-600C8EDD191F}"/>
    <dgm:cxn modelId="{91BFC7DA-D71C-4B85-AEFE-7D9D5E7B9ED6}" type="presOf" srcId="{A4D46996-53B9-4188-ACF2-3B5D5294BE6D}" destId="{BDD05D8E-970A-4C9D-9BD7-79CED360E615}" srcOrd="0" destOrd="1" presId="urn:microsoft.com/office/officeart/2005/8/layout/vList2"/>
    <dgm:cxn modelId="{804EB4B9-A5D5-4811-9C73-58936F14DD13}" type="presOf" srcId="{BF097290-3179-4511-ADAA-6B744AD18B7C}" destId="{6EF2C55D-F0FE-4C55-8FC0-85E9319EFB17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E1B175BC-2ED1-441A-A981-59DAA3C03EF1}" type="presParOf" srcId="{1523E619-32ED-4517-B190-9B6D8F099C31}" destId="{25D8B920-4D26-4C1D-BED0-72114717341D}" srcOrd="0" destOrd="0" presId="urn:microsoft.com/office/officeart/2005/8/layout/vList2"/>
    <dgm:cxn modelId="{B708DB76-5954-4673-8D0C-B322E19789E6}" type="presParOf" srcId="{1523E619-32ED-4517-B190-9B6D8F099C31}" destId="{A28325C0-8F44-4FD9-A451-ED32B2AFD6D2}" srcOrd="1" destOrd="0" presId="urn:microsoft.com/office/officeart/2005/8/layout/vList2"/>
    <dgm:cxn modelId="{838266A7-96ED-45FE-BE1F-51E7C0EB28FA}" type="presParOf" srcId="{1523E619-32ED-4517-B190-9B6D8F099C31}" destId="{6EF2C55D-F0FE-4C55-8FC0-85E9319EFB17}" srcOrd="2" destOrd="0" presId="urn:microsoft.com/office/officeart/2005/8/layout/vList2"/>
    <dgm:cxn modelId="{8C26B165-D185-41F0-874A-C0433F72DD13}" type="presParOf" srcId="{1523E619-32ED-4517-B190-9B6D8F099C31}" destId="{BDD05D8E-970A-4C9D-9BD7-79CED360E61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000" dirty="0" err="1"/>
            <a:t>Antipadrão</a:t>
          </a:r>
          <a:r>
            <a:rPr lang="pt-BR" sz="2000" dirty="0"/>
            <a:t>: Programação por copiar e colar: cada fórmula é uma linha de código (que é executada!)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35207174-1E83-4E61-A3C6-3985C30BEA9A}">
      <dgm:prSet phldrT="[Texto]" custT="1"/>
      <dgm:spPr/>
      <dgm:t>
        <a:bodyPr/>
        <a:lstStyle/>
        <a:p>
          <a:r>
            <a:rPr lang="pt-BR" sz="1800" dirty="0"/>
            <a:t>É muito comum arrastar o copiar e colar fórmulas ao longo de uma planilha. </a:t>
          </a:r>
          <a:endParaRPr lang="pt-BR" sz="2000" dirty="0"/>
        </a:p>
      </dgm:t>
    </dgm:pt>
    <dgm:pt modelId="{0FA35DCC-1AD0-40AA-BBDE-9B20F9E43B99}" type="parTrans" cxnId="{08B78400-1D79-443B-8851-F8875160BE02}">
      <dgm:prSet/>
      <dgm:spPr/>
      <dgm:t>
        <a:bodyPr/>
        <a:lstStyle/>
        <a:p>
          <a:endParaRPr lang="pt-BR"/>
        </a:p>
      </dgm:t>
    </dgm:pt>
    <dgm:pt modelId="{4F9C5B87-1C01-4B54-8794-4793BE6FBAD2}" type="sibTrans" cxnId="{08B78400-1D79-443B-8851-F8875160BE02}">
      <dgm:prSet/>
      <dgm:spPr/>
      <dgm:t>
        <a:bodyPr/>
        <a:lstStyle/>
        <a:p>
          <a:endParaRPr lang="pt-BR"/>
        </a:p>
      </dgm:t>
    </dgm:pt>
    <dgm:pt modelId="{69317C48-3BCC-4EB2-93C4-8C01F2DB8EFA}">
      <dgm:prSet phldrT="[Texto]" custT="1"/>
      <dgm:spPr/>
      <dgm:t>
        <a:bodyPr/>
        <a:lstStyle/>
        <a:p>
          <a:r>
            <a:rPr lang="pt-BR" sz="1800" dirty="0"/>
            <a:t>Se considerarmos que uma fórmula é uma instrução, ou uma “linha de código”, estamos copiando e colando a instrução inúmeras vezes. Se ela for alterada, todas devem ser alteradas.</a:t>
          </a:r>
        </a:p>
      </dgm:t>
    </dgm:pt>
    <dgm:pt modelId="{FE5C6BD9-7C69-40CC-B419-BFAEEB323BE4}" type="parTrans" cxnId="{25924B9C-5E67-45FD-BF73-0E3348431D97}">
      <dgm:prSet/>
      <dgm:spPr/>
      <dgm:t>
        <a:bodyPr/>
        <a:lstStyle/>
        <a:p>
          <a:endParaRPr lang="pt-BR"/>
        </a:p>
      </dgm:t>
    </dgm:pt>
    <dgm:pt modelId="{6C37A666-BEC1-4C40-88D9-06BD41D29D39}" type="sibTrans" cxnId="{25924B9C-5E67-45FD-BF73-0E3348431D97}">
      <dgm:prSet/>
      <dgm:spPr/>
      <dgm:t>
        <a:bodyPr/>
        <a:lstStyle/>
        <a:p>
          <a:endParaRPr lang="pt-BR"/>
        </a:p>
      </dgm:t>
    </dgm:pt>
    <dgm:pt modelId="{EBE78233-EC0B-4598-9859-3B342A1D8AFB}">
      <dgm:prSet phldrT="[Texto]" custT="1"/>
      <dgm:spPr/>
      <dgm:t>
        <a:bodyPr/>
        <a:lstStyle/>
        <a:p>
          <a:r>
            <a:rPr lang="pt-BR" sz="1800" dirty="0"/>
            <a:t>Muita chance de erros operacionais por inconsistências </a:t>
          </a:r>
        </a:p>
      </dgm:t>
    </dgm:pt>
    <dgm:pt modelId="{DDDE852F-3DDB-4100-B971-3985AFC6CDF5}" type="parTrans" cxnId="{560FF13E-0FE7-4679-A939-E0E07C3C3AE6}">
      <dgm:prSet/>
      <dgm:spPr/>
      <dgm:t>
        <a:bodyPr/>
        <a:lstStyle/>
        <a:p>
          <a:endParaRPr lang="pt-BR"/>
        </a:p>
      </dgm:t>
    </dgm:pt>
    <dgm:pt modelId="{86E246D2-1E9D-4132-91B4-1EDCB4E645D8}" type="sibTrans" cxnId="{560FF13E-0FE7-4679-A939-E0E07C3C3AE6}">
      <dgm:prSet/>
      <dgm:spPr/>
      <dgm:t>
        <a:bodyPr/>
        <a:lstStyle/>
        <a:p>
          <a:endParaRPr lang="pt-BR"/>
        </a:p>
      </dgm:t>
    </dgm:pt>
    <dgm:pt modelId="{7A8551EE-3BFB-49AB-9EAE-4132AD4B3B08}">
      <dgm:prSet phldrT="[Texto]" custT="1"/>
      <dgm:spPr/>
      <dgm:t>
        <a:bodyPr/>
        <a:lstStyle/>
        <a:p>
          <a:endParaRPr lang="pt-BR" sz="2000" dirty="0"/>
        </a:p>
      </dgm:t>
    </dgm:pt>
    <dgm:pt modelId="{25906DD7-40A6-48EE-BD4E-9092196982E9}" type="parTrans" cxnId="{7D841E55-DBD2-4219-9405-E519D17BC186}">
      <dgm:prSet/>
      <dgm:spPr/>
      <dgm:t>
        <a:bodyPr/>
        <a:lstStyle/>
        <a:p>
          <a:endParaRPr lang="pt-BR"/>
        </a:p>
      </dgm:t>
    </dgm:pt>
    <dgm:pt modelId="{D810137C-C149-4D0F-8C39-3A159CDA5957}" type="sibTrans" cxnId="{7D841E55-DBD2-4219-9405-E519D17BC186}">
      <dgm:prSet/>
      <dgm:spPr/>
      <dgm:t>
        <a:bodyPr/>
        <a:lstStyle/>
        <a:p>
          <a:endParaRPr lang="pt-BR"/>
        </a:p>
      </dgm:t>
    </dgm:pt>
    <dgm:pt modelId="{1E09D06E-A309-441D-85A0-6F810E7DEAFC}">
      <dgm:prSet phldrT="[Texto]" custT="1"/>
      <dgm:spPr/>
      <dgm:t>
        <a:bodyPr/>
        <a:lstStyle/>
        <a:p>
          <a:r>
            <a:rPr lang="pt-BR" sz="1800" dirty="0"/>
            <a:t>Problemas de performance: cada fórmula é executada (nem sempre seria necessário)</a:t>
          </a:r>
        </a:p>
      </dgm:t>
    </dgm:pt>
    <dgm:pt modelId="{4ED40099-5893-48B1-BB06-EC4EA5E9DF7D}" type="parTrans" cxnId="{378ACFD6-4B30-4693-82B9-0E5DF7C69B53}">
      <dgm:prSet/>
      <dgm:spPr/>
      <dgm:t>
        <a:bodyPr/>
        <a:lstStyle/>
        <a:p>
          <a:endParaRPr lang="pt-BR"/>
        </a:p>
      </dgm:t>
    </dgm:pt>
    <dgm:pt modelId="{DE3F62A0-686C-4468-804E-11C1AE0F921C}" type="sibTrans" cxnId="{378ACFD6-4B30-4693-82B9-0E5DF7C69B53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9581" custLinFactNeighborY="763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98720B-EC46-4C41-9C53-8CF98E1F4EB5}" type="pres">
      <dgm:prSet presAssocID="{300C1BF4-F156-4CE8-985E-2699B3D01585}" presName="childText" presStyleLbl="revTx" presStyleIdx="0" presStyleCnt="1" custScaleY="3880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3301096-B2E3-498D-A558-0B868E0879A1}" type="presOf" srcId="{69317C48-3BCC-4EB2-93C4-8C01F2DB8EFA}" destId="{D998720B-EC46-4C41-9C53-8CF98E1F4EB5}" srcOrd="0" destOrd="2" presId="urn:microsoft.com/office/officeart/2005/8/layout/vList2"/>
    <dgm:cxn modelId="{73AE3DBE-D13D-4B66-83AF-FEFE295D8A6A}" type="presOf" srcId="{300C1BF4-F156-4CE8-985E-2699B3D01585}" destId="{25D8B920-4D26-4C1D-BED0-72114717341D}" srcOrd="0" destOrd="0" presId="urn:microsoft.com/office/officeart/2005/8/layout/vList2"/>
    <dgm:cxn modelId="{97C46C1E-DC51-4E19-A879-60FDB83C9CEE}" type="presOf" srcId="{7A8551EE-3BFB-49AB-9EAE-4132AD4B3B08}" destId="{D998720B-EC46-4C41-9C53-8CF98E1F4EB5}" srcOrd="0" destOrd="0" presId="urn:microsoft.com/office/officeart/2005/8/layout/vList2"/>
    <dgm:cxn modelId="{08B78400-1D79-443B-8851-F8875160BE02}" srcId="{300C1BF4-F156-4CE8-985E-2699B3D01585}" destId="{35207174-1E83-4E61-A3C6-3985C30BEA9A}" srcOrd="1" destOrd="0" parTransId="{0FA35DCC-1AD0-40AA-BBDE-9B20F9E43B99}" sibTransId="{4F9C5B87-1C01-4B54-8794-4793BE6FBAD2}"/>
    <dgm:cxn modelId="{378ACFD6-4B30-4693-82B9-0E5DF7C69B53}" srcId="{300C1BF4-F156-4CE8-985E-2699B3D01585}" destId="{1E09D06E-A309-441D-85A0-6F810E7DEAFC}" srcOrd="4" destOrd="0" parTransId="{4ED40099-5893-48B1-BB06-EC4EA5E9DF7D}" sibTransId="{DE3F62A0-686C-4468-804E-11C1AE0F921C}"/>
    <dgm:cxn modelId="{EBDB8670-61ED-451F-ADB4-6EA6C994FFA8}" type="presOf" srcId="{EBE78233-EC0B-4598-9859-3B342A1D8AFB}" destId="{D998720B-EC46-4C41-9C53-8CF98E1F4EB5}" srcOrd="0" destOrd="3" presId="urn:microsoft.com/office/officeart/2005/8/layout/vList2"/>
    <dgm:cxn modelId="{7D841E55-DBD2-4219-9405-E519D17BC186}" srcId="{300C1BF4-F156-4CE8-985E-2699B3D01585}" destId="{7A8551EE-3BFB-49AB-9EAE-4132AD4B3B08}" srcOrd="0" destOrd="0" parTransId="{25906DD7-40A6-48EE-BD4E-9092196982E9}" sibTransId="{D810137C-C149-4D0F-8C39-3A159CDA5957}"/>
    <dgm:cxn modelId="{25924B9C-5E67-45FD-BF73-0E3348431D97}" srcId="{300C1BF4-F156-4CE8-985E-2699B3D01585}" destId="{69317C48-3BCC-4EB2-93C4-8C01F2DB8EFA}" srcOrd="2" destOrd="0" parTransId="{FE5C6BD9-7C69-40CC-B419-BFAEEB323BE4}" sibTransId="{6C37A666-BEC1-4C40-88D9-06BD41D29D39}"/>
    <dgm:cxn modelId="{560FF13E-0FE7-4679-A939-E0E07C3C3AE6}" srcId="{300C1BF4-F156-4CE8-985E-2699B3D01585}" destId="{EBE78233-EC0B-4598-9859-3B342A1D8AFB}" srcOrd="3" destOrd="0" parTransId="{DDDE852F-3DDB-4100-B971-3985AFC6CDF5}" sibTransId="{86E246D2-1E9D-4132-91B4-1EDCB4E645D8}"/>
    <dgm:cxn modelId="{563EF4EC-7963-4B02-BAE7-C3C8EC75FF9E}" type="presOf" srcId="{1E09D06E-A309-441D-85A0-6F810E7DEAFC}" destId="{D998720B-EC46-4C41-9C53-8CF98E1F4EB5}" srcOrd="0" destOrd="4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441CFC44-F3F0-4429-9C36-0220A63FB80D}" type="presOf" srcId="{35207174-1E83-4E61-A3C6-3985C30BEA9A}" destId="{D998720B-EC46-4C41-9C53-8CF98E1F4EB5}" srcOrd="0" destOrd="1" presId="urn:microsoft.com/office/officeart/2005/8/layout/vList2"/>
    <dgm:cxn modelId="{C62272E1-586A-4FE7-AC9D-768EAC5DA3E1}" type="presOf" srcId="{259FA89E-AABF-4733-96C7-48816ABA025B}" destId="{1523E619-32ED-4517-B190-9B6D8F099C31}" srcOrd="0" destOrd="0" presId="urn:microsoft.com/office/officeart/2005/8/layout/vList2"/>
    <dgm:cxn modelId="{A7735A80-1CAF-446F-B2BF-433EF93FE35F}" type="presParOf" srcId="{1523E619-32ED-4517-B190-9B6D8F099C31}" destId="{25D8B920-4D26-4C1D-BED0-72114717341D}" srcOrd="0" destOrd="0" presId="urn:microsoft.com/office/officeart/2005/8/layout/vList2"/>
    <dgm:cxn modelId="{6695AA84-6908-4E78-9532-43505634EBDE}" type="presParOf" srcId="{1523E619-32ED-4517-B190-9B6D8F099C31}" destId="{D998720B-EC46-4C41-9C53-8CF98E1F4EB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511520F-090D-4107-AF70-1A21E493CD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8DF6F39-1627-4388-AD4E-8425FA172280}">
      <dgm:prSet phldrT="[Texto]" custT="1"/>
      <dgm:spPr/>
      <dgm:t>
        <a:bodyPr/>
        <a:lstStyle/>
        <a:p>
          <a:r>
            <a:rPr lang="pt-BR" sz="2000" dirty="0"/>
            <a:t>Soluções</a:t>
          </a:r>
        </a:p>
      </dgm:t>
    </dgm:pt>
    <dgm:pt modelId="{9A4AB575-2718-4472-A73F-4F22D6E6E879}" type="parTrans" cxnId="{142025C3-CA37-4187-8306-29157F3D0068}">
      <dgm:prSet/>
      <dgm:spPr/>
      <dgm:t>
        <a:bodyPr/>
        <a:lstStyle/>
        <a:p>
          <a:endParaRPr lang="pt-BR"/>
        </a:p>
      </dgm:t>
    </dgm:pt>
    <dgm:pt modelId="{5C4C3A0B-29DE-4BF7-91FD-48E698399862}" type="sibTrans" cxnId="{142025C3-CA37-4187-8306-29157F3D0068}">
      <dgm:prSet/>
      <dgm:spPr/>
      <dgm:t>
        <a:bodyPr/>
        <a:lstStyle/>
        <a:p>
          <a:endParaRPr lang="pt-BR"/>
        </a:p>
      </dgm:t>
    </dgm:pt>
    <dgm:pt modelId="{F5D4E0CA-7F24-4C4B-A6B9-9AA028B8AA2D}">
      <dgm:prSet phldrT="[Texto]"/>
      <dgm:spPr/>
      <dgm:t>
        <a:bodyPr/>
        <a:lstStyle/>
        <a:p>
          <a:r>
            <a:rPr lang="pt-BR" dirty="0"/>
            <a:t>Uso de tabelas (</a:t>
          </a:r>
          <a:r>
            <a:rPr lang="pt-BR" dirty="0" err="1"/>
            <a:t>ListObject</a:t>
          </a:r>
          <a:r>
            <a:rPr lang="pt-BR" dirty="0"/>
            <a:t>): cada coluna possui sua fórmula. As inconsistências são indicadas</a:t>
          </a:r>
        </a:p>
      </dgm:t>
    </dgm:pt>
    <dgm:pt modelId="{9EDED70A-6936-4E2F-BC84-B36AF9F9DF08}" type="parTrans" cxnId="{8A9FEE5C-7FF4-4235-860B-0C989AFB82B2}">
      <dgm:prSet/>
      <dgm:spPr/>
      <dgm:t>
        <a:bodyPr/>
        <a:lstStyle/>
        <a:p>
          <a:endParaRPr lang="pt-BR"/>
        </a:p>
      </dgm:t>
    </dgm:pt>
    <dgm:pt modelId="{0576A07B-7B7C-48E2-8603-CB6E4FCAF234}" type="sibTrans" cxnId="{8A9FEE5C-7FF4-4235-860B-0C989AFB82B2}">
      <dgm:prSet/>
      <dgm:spPr/>
      <dgm:t>
        <a:bodyPr/>
        <a:lstStyle/>
        <a:p>
          <a:endParaRPr lang="pt-BR"/>
        </a:p>
      </dgm:t>
    </dgm:pt>
    <dgm:pt modelId="{5999B6BF-4BF2-4F4D-888C-D78B1C5D3B99}">
      <dgm:prSet phldrT="[Texto]"/>
      <dgm:spPr/>
      <dgm:t>
        <a:bodyPr/>
        <a:lstStyle/>
        <a:p>
          <a:r>
            <a:rPr lang="pt-BR" dirty="0"/>
            <a:t>Melhor ainda: uso de métricas DAX do Power </a:t>
          </a:r>
          <a:r>
            <a:rPr lang="pt-BR" dirty="0" err="1"/>
            <a:t>Pivot</a:t>
          </a:r>
          <a:r>
            <a:rPr lang="pt-BR" dirty="0"/>
            <a:t>. </a:t>
          </a:r>
        </a:p>
      </dgm:t>
    </dgm:pt>
    <dgm:pt modelId="{5621254A-9F0A-4FC1-9431-5C860A592B02}" type="parTrans" cxnId="{E1B58CB3-2F45-4DCD-A969-CF5B530B3580}">
      <dgm:prSet/>
      <dgm:spPr/>
      <dgm:t>
        <a:bodyPr/>
        <a:lstStyle/>
        <a:p>
          <a:endParaRPr lang="pt-BR"/>
        </a:p>
      </dgm:t>
    </dgm:pt>
    <dgm:pt modelId="{B4293B79-C2E5-4961-A734-9EA1F192CB49}" type="sibTrans" cxnId="{E1B58CB3-2F45-4DCD-A969-CF5B530B3580}">
      <dgm:prSet/>
      <dgm:spPr/>
      <dgm:t>
        <a:bodyPr/>
        <a:lstStyle/>
        <a:p>
          <a:endParaRPr lang="pt-BR"/>
        </a:p>
      </dgm:t>
    </dgm:pt>
    <dgm:pt modelId="{AB389C70-3E81-4B94-AD61-674F52F4A8CD}">
      <dgm:prSet phldrT="[Texto]" custT="1"/>
      <dgm:spPr/>
      <dgm:t>
        <a:bodyPr/>
        <a:lstStyle/>
        <a:p>
          <a:r>
            <a:rPr lang="pt-BR" sz="2000" dirty="0" err="1"/>
            <a:t>Antipadrão</a:t>
          </a:r>
          <a:r>
            <a:rPr lang="pt-BR" sz="2000" dirty="0"/>
            <a:t>: Programação por copiar e colar: cada fórmula é uma linha de código (que é executada!)</a:t>
          </a:r>
        </a:p>
      </dgm:t>
    </dgm:pt>
    <dgm:pt modelId="{B626344A-F507-490E-84D1-3625ACBBDB8F}" type="sibTrans" cxnId="{E1452EC4-887F-4109-B08B-8C15B4B8A5E9}">
      <dgm:prSet/>
      <dgm:spPr/>
      <dgm:t>
        <a:bodyPr/>
        <a:lstStyle/>
        <a:p>
          <a:endParaRPr lang="pt-BR"/>
        </a:p>
      </dgm:t>
    </dgm:pt>
    <dgm:pt modelId="{522A7F5B-F11A-433F-B6F7-D2E61BB7ECDF}" type="parTrans" cxnId="{E1452EC4-887F-4109-B08B-8C15B4B8A5E9}">
      <dgm:prSet/>
      <dgm:spPr/>
      <dgm:t>
        <a:bodyPr/>
        <a:lstStyle/>
        <a:p>
          <a:endParaRPr lang="pt-BR"/>
        </a:p>
      </dgm:t>
    </dgm:pt>
    <dgm:pt modelId="{32DE128B-27AD-4CCE-B350-E551E1BAAA42}" type="pres">
      <dgm:prSet presAssocID="{F511520F-090D-4107-AF70-1A21E493CD2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AED287D-691F-4F64-8F54-FF0FCE2D30C2}" type="pres">
      <dgm:prSet presAssocID="{AB389C70-3E81-4B94-AD61-674F52F4A8C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A61655-3CC5-4EA6-848C-9F51277FB7CB}" type="pres">
      <dgm:prSet presAssocID="{B626344A-F507-490E-84D1-3625ACBBDB8F}" presName="spacer" presStyleCnt="0"/>
      <dgm:spPr/>
    </dgm:pt>
    <dgm:pt modelId="{722172CB-0F38-40FA-8238-01A706007962}" type="pres">
      <dgm:prSet presAssocID="{B8DF6F39-1627-4388-AD4E-8425FA17228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F9B7A4-2174-48A7-BB36-C0535649D007}" type="pres">
      <dgm:prSet presAssocID="{B8DF6F39-1627-4388-AD4E-8425FA17228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A834677-C168-4C70-8085-C9CED03717E8}" type="presOf" srcId="{B8DF6F39-1627-4388-AD4E-8425FA172280}" destId="{722172CB-0F38-40FA-8238-01A706007962}" srcOrd="0" destOrd="0" presId="urn:microsoft.com/office/officeart/2005/8/layout/vList2"/>
    <dgm:cxn modelId="{E1B58CB3-2F45-4DCD-A969-CF5B530B3580}" srcId="{B8DF6F39-1627-4388-AD4E-8425FA172280}" destId="{5999B6BF-4BF2-4F4D-888C-D78B1C5D3B99}" srcOrd="1" destOrd="0" parTransId="{5621254A-9F0A-4FC1-9431-5C860A592B02}" sibTransId="{B4293B79-C2E5-4961-A734-9EA1F192CB49}"/>
    <dgm:cxn modelId="{8A9FEE5C-7FF4-4235-860B-0C989AFB82B2}" srcId="{B8DF6F39-1627-4388-AD4E-8425FA172280}" destId="{F5D4E0CA-7F24-4C4B-A6B9-9AA028B8AA2D}" srcOrd="0" destOrd="0" parTransId="{9EDED70A-6936-4E2F-BC84-B36AF9F9DF08}" sibTransId="{0576A07B-7B7C-48E2-8603-CB6E4FCAF234}"/>
    <dgm:cxn modelId="{E1452EC4-887F-4109-B08B-8C15B4B8A5E9}" srcId="{F511520F-090D-4107-AF70-1A21E493CD2E}" destId="{AB389C70-3E81-4B94-AD61-674F52F4A8CD}" srcOrd="0" destOrd="0" parTransId="{522A7F5B-F11A-433F-B6F7-D2E61BB7ECDF}" sibTransId="{B626344A-F507-490E-84D1-3625ACBBDB8F}"/>
    <dgm:cxn modelId="{DB707886-5E4E-4D99-8190-9E4AE2BF3EBF}" type="presOf" srcId="{AB389C70-3E81-4B94-AD61-674F52F4A8CD}" destId="{BAED287D-691F-4F64-8F54-FF0FCE2D30C2}" srcOrd="0" destOrd="0" presId="urn:microsoft.com/office/officeart/2005/8/layout/vList2"/>
    <dgm:cxn modelId="{B309FF26-DE85-44E0-AEF7-14AFC8FFD08C}" type="presOf" srcId="{F5D4E0CA-7F24-4C4B-A6B9-9AA028B8AA2D}" destId="{CAF9B7A4-2174-48A7-BB36-C0535649D007}" srcOrd="0" destOrd="0" presId="urn:microsoft.com/office/officeart/2005/8/layout/vList2"/>
    <dgm:cxn modelId="{8828A1CF-53C8-4BCF-A386-68CB83BF519A}" type="presOf" srcId="{F511520F-090D-4107-AF70-1A21E493CD2E}" destId="{32DE128B-27AD-4CCE-B350-E551E1BAAA42}" srcOrd="0" destOrd="0" presId="urn:microsoft.com/office/officeart/2005/8/layout/vList2"/>
    <dgm:cxn modelId="{E065B3AE-5711-46C3-A29F-15F612F4FA42}" type="presOf" srcId="{5999B6BF-4BF2-4F4D-888C-D78B1C5D3B99}" destId="{CAF9B7A4-2174-48A7-BB36-C0535649D007}" srcOrd="0" destOrd="1" presId="urn:microsoft.com/office/officeart/2005/8/layout/vList2"/>
    <dgm:cxn modelId="{142025C3-CA37-4187-8306-29157F3D0068}" srcId="{F511520F-090D-4107-AF70-1A21E493CD2E}" destId="{B8DF6F39-1627-4388-AD4E-8425FA172280}" srcOrd="1" destOrd="0" parTransId="{9A4AB575-2718-4472-A73F-4F22D6E6E879}" sibTransId="{5C4C3A0B-29DE-4BF7-91FD-48E698399862}"/>
    <dgm:cxn modelId="{8E0849E1-8D66-43D7-B3DB-DFB17064F982}" type="presParOf" srcId="{32DE128B-27AD-4CCE-B350-E551E1BAAA42}" destId="{BAED287D-691F-4F64-8F54-FF0FCE2D30C2}" srcOrd="0" destOrd="0" presId="urn:microsoft.com/office/officeart/2005/8/layout/vList2"/>
    <dgm:cxn modelId="{C06EB61F-019F-47E9-8643-B88B2C639F77}" type="presParOf" srcId="{32DE128B-27AD-4CCE-B350-E551E1BAAA42}" destId="{EBA61655-3CC5-4EA6-848C-9F51277FB7CB}" srcOrd="1" destOrd="0" presId="urn:microsoft.com/office/officeart/2005/8/layout/vList2"/>
    <dgm:cxn modelId="{EBDDCA2C-0111-46F2-9D38-6924D4D6E974}" type="presParOf" srcId="{32DE128B-27AD-4CCE-B350-E551E1BAAA42}" destId="{722172CB-0F38-40FA-8238-01A706007962}" srcOrd="2" destOrd="0" presId="urn:microsoft.com/office/officeart/2005/8/layout/vList2"/>
    <dgm:cxn modelId="{CC5F71D2-2BBC-4093-A53E-E03F44C8D4AA}" type="presParOf" srcId="{32DE128B-27AD-4CCE-B350-E551E1BAAA42}" destId="{CAF9B7A4-2174-48A7-BB36-C0535649D00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000" dirty="0"/>
            <a:t>Redes de Fórmulas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35207174-1E83-4E61-A3C6-3985C30BEA9A}">
      <dgm:prSet phldrT="[Texto]" custT="1"/>
      <dgm:spPr/>
      <dgm:t>
        <a:bodyPr/>
        <a:lstStyle/>
        <a:p>
          <a:r>
            <a:rPr lang="pt-BR" sz="1800" dirty="0"/>
            <a:t>É muito comum que as fórmulas de uma planilha complexa criem uma rede de dependências gigante </a:t>
          </a:r>
          <a:endParaRPr lang="pt-BR" sz="2000" dirty="0"/>
        </a:p>
      </dgm:t>
    </dgm:pt>
    <dgm:pt modelId="{0FA35DCC-1AD0-40AA-BBDE-9B20F9E43B99}" type="parTrans" cxnId="{08B78400-1D79-443B-8851-F8875160BE02}">
      <dgm:prSet/>
      <dgm:spPr/>
      <dgm:t>
        <a:bodyPr/>
        <a:lstStyle/>
        <a:p>
          <a:endParaRPr lang="pt-BR"/>
        </a:p>
      </dgm:t>
    </dgm:pt>
    <dgm:pt modelId="{4F9C5B87-1C01-4B54-8794-4793BE6FBAD2}" type="sibTrans" cxnId="{08B78400-1D79-443B-8851-F8875160BE02}">
      <dgm:prSet/>
      <dgm:spPr/>
      <dgm:t>
        <a:bodyPr/>
        <a:lstStyle/>
        <a:p>
          <a:endParaRPr lang="pt-BR"/>
        </a:p>
      </dgm:t>
    </dgm:pt>
    <dgm:pt modelId="{7A8551EE-3BFB-49AB-9EAE-4132AD4B3B08}">
      <dgm:prSet phldrT="[Texto]" custT="1"/>
      <dgm:spPr/>
      <dgm:t>
        <a:bodyPr/>
        <a:lstStyle/>
        <a:p>
          <a:endParaRPr lang="pt-BR" sz="2000" dirty="0"/>
        </a:p>
      </dgm:t>
    </dgm:pt>
    <dgm:pt modelId="{25906DD7-40A6-48EE-BD4E-9092196982E9}" type="parTrans" cxnId="{7D841E55-DBD2-4219-9405-E519D17BC186}">
      <dgm:prSet/>
      <dgm:spPr/>
      <dgm:t>
        <a:bodyPr/>
        <a:lstStyle/>
        <a:p>
          <a:endParaRPr lang="pt-BR"/>
        </a:p>
      </dgm:t>
    </dgm:pt>
    <dgm:pt modelId="{D810137C-C149-4D0F-8C39-3A159CDA5957}" type="sibTrans" cxnId="{7D841E55-DBD2-4219-9405-E519D17BC186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9581" custLinFactNeighborY="763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98720B-EC46-4C41-9C53-8CF98E1F4EB5}" type="pres">
      <dgm:prSet presAssocID="{300C1BF4-F156-4CE8-985E-2699B3D01585}" presName="childText" presStyleLbl="revTx" presStyleIdx="0" presStyleCnt="1" custScaleY="3880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1700B63-B54E-4564-927F-616D24D641AB}" type="presOf" srcId="{35207174-1E83-4E61-A3C6-3985C30BEA9A}" destId="{D998720B-EC46-4C41-9C53-8CF98E1F4EB5}" srcOrd="0" destOrd="1" presId="urn:microsoft.com/office/officeart/2005/8/layout/vList2"/>
    <dgm:cxn modelId="{9F4A54E8-289B-48B8-B752-55FEBF8F8F9E}" type="presOf" srcId="{7A8551EE-3BFB-49AB-9EAE-4132AD4B3B08}" destId="{D998720B-EC46-4C41-9C53-8CF98E1F4EB5}" srcOrd="0" destOrd="0" presId="urn:microsoft.com/office/officeart/2005/8/layout/vList2"/>
    <dgm:cxn modelId="{5F6D5134-3879-4EC3-97C6-D23822CEE0A9}" type="presOf" srcId="{300C1BF4-F156-4CE8-985E-2699B3D01585}" destId="{25D8B920-4D26-4C1D-BED0-72114717341D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4768C55D-9E94-4C63-B830-E3C804CB6F46}" type="presOf" srcId="{259FA89E-AABF-4733-96C7-48816ABA025B}" destId="{1523E619-32ED-4517-B190-9B6D8F099C31}" srcOrd="0" destOrd="0" presId="urn:microsoft.com/office/officeart/2005/8/layout/vList2"/>
    <dgm:cxn modelId="{08B78400-1D79-443B-8851-F8875160BE02}" srcId="{300C1BF4-F156-4CE8-985E-2699B3D01585}" destId="{35207174-1E83-4E61-A3C6-3985C30BEA9A}" srcOrd="1" destOrd="0" parTransId="{0FA35DCC-1AD0-40AA-BBDE-9B20F9E43B99}" sibTransId="{4F9C5B87-1C01-4B54-8794-4793BE6FBAD2}"/>
    <dgm:cxn modelId="{7D841E55-DBD2-4219-9405-E519D17BC186}" srcId="{300C1BF4-F156-4CE8-985E-2699B3D01585}" destId="{7A8551EE-3BFB-49AB-9EAE-4132AD4B3B08}" srcOrd="0" destOrd="0" parTransId="{25906DD7-40A6-48EE-BD4E-9092196982E9}" sibTransId="{D810137C-C149-4D0F-8C39-3A159CDA5957}"/>
    <dgm:cxn modelId="{B812588D-3483-4AF4-BD70-66DA7D875617}" type="presParOf" srcId="{1523E619-32ED-4517-B190-9B6D8F099C31}" destId="{25D8B920-4D26-4C1D-BED0-72114717341D}" srcOrd="0" destOrd="0" presId="urn:microsoft.com/office/officeart/2005/8/layout/vList2"/>
    <dgm:cxn modelId="{664565F2-69EB-4FB1-B034-FDAFA70E5705}" type="presParOf" srcId="{1523E619-32ED-4517-B190-9B6D8F099C31}" destId="{D998720B-EC46-4C41-9C53-8CF98E1F4EB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400" dirty="0"/>
            <a:t>Redes de Fórmulas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1FD0084B-5133-46B6-B715-A0247068A0D1}">
      <dgm:prSet phldrT="[Texto]" custT="1"/>
      <dgm:spPr/>
      <dgm:t>
        <a:bodyPr/>
        <a:lstStyle/>
        <a:p>
          <a:r>
            <a:rPr lang="pt-BR" sz="2000" dirty="0"/>
            <a:t>Solução</a:t>
          </a:r>
        </a:p>
      </dgm:t>
    </dgm:pt>
    <dgm:pt modelId="{965758BB-DBA1-4097-9D2D-AD21468757A0}" type="parTrans" cxnId="{BE8C530A-DDAD-41C4-A6BB-181ED3840C02}">
      <dgm:prSet/>
      <dgm:spPr/>
      <dgm:t>
        <a:bodyPr/>
        <a:lstStyle/>
        <a:p>
          <a:endParaRPr lang="pt-BR"/>
        </a:p>
      </dgm:t>
    </dgm:pt>
    <dgm:pt modelId="{313CF448-3329-4534-AD10-DCCCFABA4DA1}" type="sibTrans" cxnId="{BE8C530A-DDAD-41C4-A6BB-181ED3840C02}">
      <dgm:prSet/>
      <dgm:spPr/>
      <dgm:t>
        <a:bodyPr/>
        <a:lstStyle/>
        <a:p>
          <a:endParaRPr lang="pt-BR"/>
        </a:p>
      </dgm:t>
    </dgm:pt>
    <dgm:pt modelId="{883E22A7-6906-4922-91C0-0E7912DA7675}">
      <dgm:prSet phldrT="[Texto]" custT="1"/>
      <dgm:spPr/>
      <dgm:t>
        <a:bodyPr/>
        <a:lstStyle/>
        <a:p>
          <a:r>
            <a:rPr lang="pt-BR" sz="2000" dirty="0"/>
            <a:t>Portando os cálculos para métricas DAX dentro do Power </a:t>
          </a:r>
          <a:r>
            <a:rPr lang="pt-BR" sz="2000" dirty="0" err="1"/>
            <a:t>Pivot</a:t>
          </a:r>
          <a:r>
            <a:rPr lang="pt-BR" sz="2000" dirty="0"/>
            <a:t>, as relações não são mais entre as inúmeras células mas sim entre as poucas métricas</a:t>
          </a:r>
        </a:p>
      </dgm:t>
    </dgm:pt>
    <dgm:pt modelId="{CDB4D3A2-DDF8-43D8-A759-50E502595FD4}" type="parTrans" cxnId="{82A5991E-FA13-4ECF-8E2F-035B04AE0B76}">
      <dgm:prSet/>
      <dgm:spPr/>
      <dgm:t>
        <a:bodyPr/>
        <a:lstStyle/>
        <a:p>
          <a:endParaRPr lang="pt-BR"/>
        </a:p>
      </dgm:t>
    </dgm:pt>
    <dgm:pt modelId="{F2421CFA-5336-4777-94FF-B23357FA3C4C}" type="sibTrans" cxnId="{82A5991E-FA13-4ECF-8E2F-035B04AE0B76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2" custScaleY="94044" custLinFactNeighborY="763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28325C0-8F44-4FD9-A451-ED32B2AFD6D2}" type="pres">
      <dgm:prSet presAssocID="{A76F81B2-BEAD-471A-BF05-5135214642D5}" presName="spacer" presStyleCnt="0"/>
      <dgm:spPr/>
    </dgm:pt>
    <dgm:pt modelId="{7BEE96ED-C19D-4AED-B288-25CCF3D05CF7}" type="pres">
      <dgm:prSet presAssocID="{1FD0084B-5133-46B6-B715-A0247068A0D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451A046-7BDE-4E0C-B6D7-8D12B6AF622A}" type="pres">
      <dgm:prSet presAssocID="{1FD0084B-5133-46B6-B715-A0247068A0D1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E8C530A-DDAD-41C4-A6BB-181ED3840C02}" srcId="{259FA89E-AABF-4733-96C7-48816ABA025B}" destId="{1FD0084B-5133-46B6-B715-A0247068A0D1}" srcOrd="1" destOrd="0" parTransId="{965758BB-DBA1-4097-9D2D-AD21468757A0}" sibTransId="{313CF448-3329-4534-AD10-DCCCFABA4DA1}"/>
    <dgm:cxn modelId="{AF89897B-FCB6-45C1-B873-6EDA6826098E}" type="presOf" srcId="{1FD0084B-5133-46B6-B715-A0247068A0D1}" destId="{7BEE96ED-C19D-4AED-B288-25CCF3D05CF7}" srcOrd="0" destOrd="0" presId="urn:microsoft.com/office/officeart/2005/8/layout/vList2"/>
    <dgm:cxn modelId="{4ACF7A2F-24D5-44A4-8618-239D3DDD22AE}" type="presOf" srcId="{259FA89E-AABF-4733-96C7-48816ABA025B}" destId="{1523E619-32ED-4517-B190-9B6D8F099C31}" srcOrd="0" destOrd="0" presId="urn:microsoft.com/office/officeart/2005/8/layout/vList2"/>
    <dgm:cxn modelId="{82A5991E-FA13-4ECF-8E2F-035B04AE0B76}" srcId="{1FD0084B-5133-46B6-B715-A0247068A0D1}" destId="{883E22A7-6906-4922-91C0-0E7912DA7675}" srcOrd="0" destOrd="0" parTransId="{CDB4D3A2-DDF8-43D8-A759-50E502595FD4}" sibTransId="{F2421CFA-5336-4777-94FF-B23357FA3C4C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9390D904-CBC2-4266-86CA-F0B314BA2131}" type="presOf" srcId="{300C1BF4-F156-4CE8-985E-2699B3D01585}" destId="{25D8B920-4D26-4C1D-BED0-72114717341D}" srcOrd="0" destOrd="0" presId="urn:microsoft.com/office/officeart/2005/8/layout/vList2"/>
    <dgm:cxn modelId="{4A4701CD-0CB7-4124-82A9-E7EE2372EAD2}" type="presOf" srcId="{883E22A7-6906-4922-91C0-0E7912DA7675}" destId="{C451A046-7BDE-4E0C-B6D7-8D12B6AF622A}" srcOrd="0" destOrd="0" presId="urn:microsoft.com/office/officeart/2005/8/layout/vList2"/>
    <dgm:cxn modelId="{3E2E2863-1207-4A2C-87D2-85AACC170F1D}" type="presParOf" srcId="{1523E619-32ED-4517-B190-9B6D8F099C31}" destId="{25D8B920-4D26-4C1D-BED0-72114717341D}" srcOrd="0" destOrd="0" presId="urn:microsoft.com/office/officeart/2005/8/layout/vList2"/>
    <dgm:cxn modelId="{52E1091D-CC30-4D50-B951-0CD3AFEA6470}" type="presParOf" srcId="{1523E619-32ED-4517-B190-9B6D8F099C31}" destId="{A28325C0-8F44-4FD9-A451-ED32B2AFD6D2}" srcOrd="1" destOrd="0" presId="urn:microsoft.com/office/officeart/2005/8/layout/vList2"/>
    <dgm:cxn modelId="{4B15151B-A4A6-4079-8151-AC9105830CC5}" type="presParOf" srcId="{1523E619-32ED-4517-B190-9B6D8F099C31}" destId="{7BEE96ED-C19D-4AED-B288-25CCF3D05CF7}" srcOrd="2" destOrd="0" presId="urn:microsoft.com/office/officeart/2005/8/layout/vList2"/>
    <dgm:cxn modelId="{D17C5A1D-8B8C-4A2E-AB4C-4D11BD2FC3BC}" type="presParOf" srcId="{1523E619-32ED-4517-B190-9B6D8F099C31}" destId="{C451A046-7BDE-4E0C-B6D7-8D12B6AF622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000" dirty="0"/>
            <a:t>Explosão combinatória Conjuntos de dados -&gt; Saídas de relatório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35207174-1E83-4E61-A3C6-3985C30BEA9A}">
      <dgm:prSet phldrT="[Texto]" custT="1"/>
      <dgm:spPr/>
      <dgm:t>
        <a:bodyPr/>
        <a:lstStyle/>
        <a:p>
          <a:r>
            <a:rPr lang="pt-BR" sz="2000" dirty="0"/>
            <a:t>Certas </a:t>
          </a:r>
          <a:r>
            <a:rPr lang="pt-BR" sz="2000" dirty="0" smtClean="0"/>
            <a:t>vezes, </a:t>
          </a:r>
          <a:r>
            <a:rPr lang="pt-BR" sz="2000" dirty="0"/>
            <a:t>para se gerar relatório a partir de dados brutos, é necessário tratar cada entrada de forma a gerar cada saída. </a:t>
          </a:r>
          <a:r>
            <a:rPr lang="pt-BR" sz="2000" dirty="0" smtClean="0"/>
            <a:t>Assim, grosso modo, </a:t>
          </a:r>
          <a:r>
            <a:rPr lang="pt-BR" sz="2000" dirty="0"/>
            <a:t>o esquema das Macros VBA acaba ficando com n x m funcionalidades de tratamento de dados</a:t>
          </a:r>
        </a:p>
      </dgm:t>
    </dgm:pt>
    <dgm:pt modelId="{0FA35DCC-1AD0-40AA-BBDE-9B20F9E43B99}" type="parTrans" cxnId="{08B78400-1D79-443B-8851-F8875160BE02}">
      <dgm:prSet/>
      <dgm:spPr/>
      <dgm:t>
        <a:bodyPr/>
        <a:lstStyle/>
        <a:p>
          <a:endParaRPr lang="pt-BR"/>
        </a:p>
      </dgm:t>
    </dgm:pt>
    <dgm:pt modelId="{4F9C5B87-1C01-4B54-8794-4793BE6FBAD2}" type="sibTrans" cxnId="{08B78400-1D79-443B-8851-F8875160BE02}">
      <dgm:prSet/>
      <dgm:spPr/>
      <dgm:t>
        <a:bodyPr/>
        <a:lstStyle/>
        <a:p>
          <a:endParaRPr lang="pt-BR"/>
        </a:p>
      </dgm:t>
    </dgm:pt>
    <dgm:pt modelId="{7A8551EE-3BFB-49AB-9EAE-4132AD4B3B08}">
      <dgm:prSet phldrT="[Texto]" custT="1"/>
      <dgm:spPr/>
      <dgm:t>
        <a:bodyPr/>
        <a:lstStyle/>
        <a:p>
          <a:endParaRPr lang="pt-BR" sz="2000" dirty="0"/>
        </a:p>
      </dgm:t>
    </dgm:pt>
    <dgm:pt modelId="{25906DD7-40A6-48EE-BD4E-9092196982E9}" type="parTrans" cxnId="{7D841E55-DBD2-4219-9405-E519D17BC186}">
      <dgm:prSet/>
      <dgm:spPr/>
      <dgm:t>
        <a:bodyPr/>
        <a:lstStyle/>
        <a:p>
          <a:endParaRPr lang="pt-BR"/>
        </a:p>
      </dgm:t>
    </dgm:pt>
    <dgm:pt modelId="{D810137C-C149-4D0F-8C39-3A159CDA5957}" type="sibTrans" cxnId="{7D841E55-DBD2-4219-9405-E519D17BC186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9581" custLinFactNeighborY="763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98720B-EC46-4C41-9C53-8CF98E1F4EB5}" type="pres">
      <dgm:prSet presAssocID="{300C1BF4-F156-4CE8-985E-2699B3D01585}" presName="childText" presStyleLbl="revTx" presStyleIdx="0" presStyleCnt="1" custScaleY="3880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BACAAF3-1A7A-463D-8946-4E29622D60F0}" type="presOf" srcId="{259FA89E-AABF-4733-96C7-48816ABA025B}" destId="{1523E619-32ED-4517-B190-9B6D8F099C31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E9A955A4-631C-4B46-9E8B-ADCE5E22D8B3}" type="presOf" srcId="{7A8551EE-3BFB-49AB-9EAE-4132AD4B3B08}" destId="{D998720B-EC46-4C41-9C53-8CF98E1F4EB5}" srcOrd="0" destOrd="0" presId="urn:microsoft.com/office/officeart/2005/8/layout/vList2"/>
    <dgm:cxn modelId="{B4D7449E-B9D7-4309-BEA5-C7B4CFC6716F}" type="presOf" srcId="{300C1BF4-F156-4CE8-985E-2699B3D01585}" destId="{25D8B920-4D26-4C1D-BED0-72114717341D}" srcOrd="0" destOrd="0" presId="urn:microsoft.com/office/officeart/2005/8/layout/vList2"/>
    <dgm:cxn modelId="{08B78400-1D79-443B-8851-F8875160BE02}" srcId="{300C1BF4-F156-4CE8-985E-2699B3D01585}" destId="{35207174-1E83-4E61-A3C6-3985C30BEA9A}" srcOrd="1" destOrd="0" parTransId="{0FA35DCC-1AD0-40AA-BBDE-9B20F9E43B99}" sibTransId="{4F9C5B87-1C01-4B54-8794-4793BE6FBAD2}"/>
    <dgm:cxn modelId="{5879667A-A106-4F2A-9970-60D064781C98}" type="presOf" srcId="{35207174-1E83-4E61-A3C6-3985C30BEA9A}" destId="{D998720B-EC46-4C41-9C53-8CF98E1F4EB5}" srcOrd="0" destOrd="1" presId="urn:microsoft.com/office/officeart/2005/8/layout/vList2"/>
    <dgm:cxn modelId="{7D841E55-DBD2-4219-9405-E519D17BC186}" srcId="{300C1BF4-F156-4CE8-985E-2699B3D01585}" destId="{7A8551EE-3BFB-49AB-9EAE-4132AD4B3B08}" srcOrd="0" destOrd="0" parTransId="{25906DD7-40A6-48EE-BD4E-9092196982E9}" sibTransId="{D810137C-C149-4D0F-8C39-3A159CDA5957}"/>
    <dgm:cxn modelId="{10535F3D-A604-420A-8086-C86A763DED62}" type="presParOf" srcId="{1523E619-32ED-4517-B190-9B6D8F099C31}" destId="{25D8B920-4D26-4C1D-BED0-72114717341D}" srcOrd="0" destOrd="0" presId="urn:microsoft.com/office/officeart/2005/8/layout/vList2"/>
    <dgm:cxn modelId="{187848C5-EC55-4683-869B-FEAC9894AD13}" type="presParOf" srcId="{1523E619-32ED-4517-B190-9B6D8F099C31}" destId="{D998720B-EC46-4C41-9C53-8CF98E1F4EB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000" dirty="0"/>
            <a:t>Explosão combinatória Conjuntos de dados -&gt; Saídas de relatório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35207174-1E83-4E61-A3C6-3985C30BEA9A}">
      <dgm:prSet phldrT="[Texto]" custT="1"/>
      <dgm:spPr/>
      <dgm:t>
        <a:bodyPr/>
        <a:lstStyle/>
        <a:p>
          <a:r>
            <a:rPr lang="pt-BR" sz="2000" dirty="0"/>
            <a:t>Com o uso do BI Self Service, o Power Query leva os dados ao Power </a:t>
          </a:r>
          <a:r>
            <a:rPr lang="pt-BR" sz="2000" dirty="0" err="1"/>
            <a:t>Pivot</a:t>
          </a:r>
          <a:r>
            <a:rPr lang="pt-BR" sz="2000" dirty="0"/>
            <a:t>, onde ficam as métricas de cálculo. As Tabelas Dinâmicas são configuradas com o uso dos dados e das métricas</a:t>
          </a:r>
        </a:p>
      </dgm:t>
    </dgm:pt>
    <dgm:pt modelId="{0FA35DCC-1AD0-40AA-BBDE-9B20F9E43B99}" type="parTrans" cxnId="{08B78400-1D79-443B-8851-F8875160BE02}">
      <dgm:prSet/>
      <dgm:spPr/>
      <dgm:t>
        <a:bodyPr/>
        <a:lstStyle/>
        <a:p>
          <a:endParaRPr lang="pt-BR"/>
        </a:p>
      </dgm:t>
    </dgm:pt>
    <dgm:pt modelId="{4F9C5B87-1C01-4B54-8794-4793BE6FBAD2}" type="sibTrans" cxnId="{08B78400-1D79-443B-8851-F8875160BE02}">
      <dgm:prSet/>
      <dgm:spPr/>
      <dgm:t>
        <a:bodyPr/>
        <a:lstStyle/>
        <a:p>
          <a:endParaRPr lang="pt-BR"/>
        </a:p>
      </dgm:t>
    </dgm:pt>
    <dgm:pt modelId="{7A8551EE-3BFB-49AB-9EAE-4132AD4B3B08}">
      <dgm:prSet phldrT="[Texto]" custT="1"/>
      <dgm:spPr/>
      <dgm:t>
        <a:bodyPr/>
        <a:lstStyle/>
        <a:p>
          <a:endParaRPr lang="pt-BR" sz="2000" dirty="0"/>
        </a:p>
      </dgm:t>
    </dgm:pt>
    <dgm:pt modelId="{25906DD7-40A6-48EE-BD4E-9092196982E9}" type="parTrans" cxnId="{7D841E55-DBD2-4219-9405-E519D17BC186}">
      <dgm:prSet/>
      <dgm:spPr/>
      <dgm:t>
        <a:bodyPr/>
        <a:lstStyle/>
        <a:p>
          <a:endParaRPr lang="pt-BR"/>
        </a:p>
      </dgm:t>
    </dgm:pt>
    <dgm:pt modelId="{D810137C-C149-4D0F-8C39-3A159CDA5957}" type="sibTrans" cxnId="{7D841E55-DBD2-4219-9405-E519D17BC186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9581" custLinFactNeighborY="763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98720B-EC46-4C41-9C53-8CF98E1F4EB5}" type="pres">
      <dgm:prSet presAssocID="{300C1BF4-F156-4CE8-985E-2699B3D01585}" presName="childText" presStyleLbl="revTx" presStyleIdx="0" presStyleCnt="1" custScaleY="3880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9F67F1B-CF6F-488F-BC1B-CF487B601003}" type="presOf" srcId="{35207174-1E83-4E61-A3C6-3985C30BEA9A}" destId="{D998720B-EC46-4C41-9C53-8CF98E1F4EB5}" srcOrd="0" destOrd="1" presId="urn:microsoft.com/office/officeart/2005/8/layout/vList2"/>
    <dgm:cxn modelId="{61F9ED7D-86CB-41D7-B63D-6F3913914E9F}" type="presOf" srcId="{259FA89E-AABF-4733-96C7-48816ABA025B}" destId="{1523E619-32ED-4517-B190-9B6D8F099C31}" srcOrd="0" destOrd="0" presId="urn:microsoft.com/office/officeart/2005/8/layout/vList2"/>
    <dgm:cxn modelId="{680FFE8C-A5FA-4DFB-95BC-FE9D839EB7F5}" type="presOf" srcId="{300C1BF4-F156-4CE8-985E-2699B3D01585}" destId="{25D8B920-4D26-4C1D-BED0-72114717341D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FE340D71-25DD-4FAD-843B-61D42DC19C2B}" type="presOf" srcId="{7A8551EE-3BFB-49AB-9EAE-4132AD4B3B08}" destId="{D998720B-EC46-4C41-9C53-8CF98E1F4EB5}" srcOrd="0" destOrd="0" presId="urn:microsoft.com/office/officeart/2005/8/layout/vList2"/>
    <dgm:cxn modelId="{08B78400-1D79-443B-8851-F8875160BE02}" srcId="{300C1BF4-F156-4CE8-985E-2699B3D01585}" destId="{35207174-1E83-4E61-A3C6-3985C30BEA9A}" srcOrd="1" destOrd="0" parTransId="{0FA35DCC-1AD0-40AA-BBDE-9B20F9E43B99}" sibTransId="{4F9C5B87-1C01-4B54-8794-4793BE6FBAD2}"/>
    <dgm:cxn modelId="{7D841E55-DBD2-4219-9405-E519D17BC186}" srcId="{300C1BF4-F156-4CE8-985E-2699B3D01585}" destId="{7A8551EE-3BFB-49AB-9EAE-4132AD4B3B08}" srcOrd="0" destOrd="0" parTransId="{25906DD7-40A6-48EE-BD4E-9092196982E9}" sibTransId="{D810137C-C149-4D0F-8C39-3A159CDA5957}"/>
    <dgm:cxn modelId="{013B990A-2D44-4BB3-922C-96C5EC8D0B34}" type="presParOf" srcId="{1523E619-32ED-4517-B190-9B6D8F099C31}" destId="{25D8B920-4D26-4C1D-BED0-72114717341D}" srcOrd="0" destOrd="0" presId="urn:microsoft.com/office/officeart/2005/8/layout/vList2"/>
    <dgm:cxn modelId="{74B026E5-D2F4-4122-9477-BBC71BB08466}" type="presParOf" srcId="{1523E619-32ED-4517-B190-9B6D8F099C31}" destId="{D998720B-EC46-4C41-9C53-8CF98E1F4EB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65BE838-4CEA-47EF-B75D-717D0CBCC47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65BE838-4CEA-47EF-B75D-717D0CBCC47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Business </a:t>
          </a:r>
          <a:r>
            <a:rPr lang="pt-BR" sz="2800" dirty="0" err="1"/>
            <a:t>Intelligence</a:t>
          </a:r>
          <a:r>
            <a:rPr lang="pt-BR" sz="2800" dirty="0"/>
            <a:t> - História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400" dirty="0"/>
            <a:t>Sistemas transacionais acumulam informações interessantes</a:t>
          </a:r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EA0FD553-E410-4A64-B453-32E542014BB2}">
      <dgm:prSet phldrT="[Texto]" custT="1"/>
      <dgm:spPr/>
      <dgm:t>
        <a:bodyPr/>
        <a:lstStyle/>
        <a:p>
          <a:r>
            <a:rPr lang="pt-BR" sz="2400" dirty="0"/>
            <a:t>Extração das informações de bancos transacionais é lenta e não oferece flexibilidade</a:t>
          </a:r>
        </a:p>
      </dgm:t>
    </dgm:pt>
    <dgm:pt modelId="{7F3A53D4-BA04-4692-B9B9-6806B219A7D3}" type="parTrans" cxnId="{398C855D-74E2-4504-8DDE-EAAE5F66747F}">
      <dgm:prSet/>
      <dgm:spPr/>
      <dgm:t>
        <a:bodyPr/>
        <a:lstStyle/>
        <a:p>
          <a:endParaRPr lang="pt-BR"/>
        </a:p>
      </dgm:t>
    </dgm:pt>
    <dgm:pt modelId="{7FC9874D-07A2-4D7B-BE91-C58A1BFE2C2D}" type="sibTrans" cxnId="{398C855D-74E2-4504-8DDE-EAAE5F66747F}">
      <dgm:prSet/>
      <dgm:spPr/>
      <dgm:t>
        <a:bodyPr/>
        <a:lstStyle/>
        <a:p>
          <a:endParaRPr lang="pt-BR"/>
        </a:p>
      </dgm:t>
    </dgm:pt>
    <dgm:pt modelId="{46BFF326-AD71-409E-88D1-2CE97AD3878C}">
      <dgm:prSet phldrT="[Texto]" custT="1"/>
      <dgm:spPr/>
      <dgm:t>
        <a:bodyPr/>
        <a:lstStyle/>
        <a:p>
          <a:r>
            <a:rPr lang="pt-BR" sz="2400" dirty="0"/>
            <a:t>Criação de bancos especializados para prover consulta de informações de forma rápida e flexível: Data </a:t>
          </a:r>
          <a:r>
            <a:rPr lang="pt-BR" sz="2400" dirty="0" err="1"/>
            <a:t>Warehouses</a:t>
          </a:r>
          <a:endParaRPr lang="pt-BR" sz="2400" dirty="0"/>
        </a:p>
      </dgm:t>
    </dgm:pt>
    <dgm:pt modelId="{35EF7679-B7FD-4C3A-A3BB-B2DDFF513A64}" type="parTrans" cxnId="{A6A4758A-3259-4FE2-AA2C-AC6A10DF9069}">
      <dgm:prSet/>
      <dgm:spPr/>
      <dgm:t>
        <a:bodyPr/>
        <a:lstStyle/>
        <a:p>
          <a:endParaRPr lang="pt-BR"/>
        </a:p>
      </dgm:t>
    </dgm:pt>
    <dgm:pt modelId="{BC768DFB-1B3E-4338-997A-E01FDC38CAFD}" type="sibTrans" cxnId="{A6A4758A-3259-4FE2-AA2C-AC6A10DF9069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1082" custLinFactNeighborX="0" custLinFactNeighborY="-4784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 custLinFactNeighborX="0" custLinFactNeighborY="-2789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17873A-4D9D-46C3-9520-4A505C1D368C}" type="presOf" srcId="{300C1BF4-F156-4CE8-985E-2699B3D01585}" destId="{25D8B920-4D26-4C1D-BED0-72114717341D}" srcOrd="0" destOrd="0" presId="urn:microsoft.com/office/officeart/2005/8/layout/vList2"/>
    <dgm:cxn modelId="{A6A4758A-3259-4FE2-AA2C-AC6A10DF9069}" srcId="{300C1BF4-F156-4CE8-985E-2699B3D01585}" destId="{46BFF326-AD71-409E-88D1-2CE97AD3878C}" srcOrd="2" destOrd="0" parTransId="{35EF7679-B7FD-4C3A-A3BB-B2DDFF513A64}" sibTransId="{BC768DFB-1B3E-4338-997A-E01FDC38CAFD}"/>
    <dgm:cxn modelId="{8F47EC91-9887-45B4-B2AE-D0F86B8F6EB4}" type="presOf" srcId="{46BFF326-AD71-409E-88D1-2CE97AD3878C}" destId="{DEB47011-55A0-4967-BC9B-E65114EE4879}" srcOrd="0" destOrd="2" presId="urn:microsoft.com/office/officeart/2005/8/layout/vList2"/>
    <dgm:cxn modelId="{398C855D-74E2-4504-8DDE-EAAE5F66747F}" srcId="{300C1BF4-F156-4CE8-985E-2699B3D01585}" destId="{EA0FD553-E410-4A64-B453-32E542014BB2}" srcOrd="1" destOrd="0" parTransId="{7F3A53D4-BA04-4692-B9B9-6806B219A7D3}" sibTransId="{7FC9874D-07A2-4D7B-BE91-C58A1BFE2C2D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3CDEBD21-CB89-4B19-BFEC-4C1BAA83BE49}" type="presOf" srcId="{EA0FD553-E410-4A64-B453-32E542014BB2}" destId="{DEB47011-55A0-4967-BC9B-E65114EE4879}" srcOrd="0" destOrd="1" presId="urn:microsoft.com/office/officeart/2005/8/layout/vList2"/>
    <dgm:cxn modelId="{D6E6EC0C-FB08-4CC6-A839-3B5A8597463C}" type="presOf" srcId="{259FA89E-AABF-4733-96C7-48816ABA025B}" destId="{1523E619-32ED-4517-B190-9B6D8F099C31}" srcOrd="0" destOrd="0" presId="urn:microsoft.com/office/officeart/2005/8/layout/vList2"/>
    <dgm:cxn modelId="{8F55FB1A-28B1-4E92-80CF-BBF4CCF6F2DE}" type="presOf" srcId="{2F647799-C3DC-442C-B89C-9A7EFDCAB74B}" destId="{DEB47011-55A0-4967-BC9B-E65114EE4879}" srcOrd="0" destOrd="0" presId="urn:microsoft.com/office/officeart/2005/8/layout/vList2"/>
    <dgm:cxn modelId="{0D66022D-218A-4847-BAFE-E0F642B9DEDC}" type="presParOf" srcId="{1523E619-32ED-4517-B190-9B6D8F099C31}" destId="{25D8B920-4D26-4C1D-BED0-72114717341D}" srcOrd="0" destOrd="0" presId="urn:microsoft.com/office/officeart/2005/8/layout/vList2"/>
    <dgm:cxn modelId="{BC4AF3B8-DEAD-4BF1-94A3-30BD97FD349A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65BE838-4CEA-47EF-B75D-717D0CBCC47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65BE838-4CEA-47EF-B75D-717D0CBCC47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65BE838-4CEA-47EF-B75D-717D0CBCC47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65BE838-4CEA-47EF-B75D-717D0CBCC47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65BE838-4CEA-47EF-B75D-717D0CBCC47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65BE838-4CEA-47EF-B75D-717D0CBCC47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65BE838-4CEA-47EF-B75D-717D0CBCC478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Limitações 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400" dirty="0"/>
            <a:t>Regras de validação não satisfeitas podem ser mostradas visualmente mas não evitam sempre a entrada de dados</a:t>
          </a:r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D6936776-B032-4D89-AFB1-E22E291AF547}">
      <dgm:prSet phldrT="[Texto]" custT="1"/>
      <dgm:spPr/>
      <dgm:t>
        <a:bodyPr/>
        <a:lstStyle/>
        <a:p>
          <a:r>
            <a:rPr lang="pt-BR" sz="2400" dirty="0"/>
            <a:t>Dados, Modelo de Dados e Dashboards são armazenados em um arquivo Excel, dificultando o compartilhamento. Solução intermediária: exportações periódicas para o ambiente de TI corporativo</a:t>
          </a:r>
        </a:p>
      </dgm:t>
    </dgm:pt>
    <dgm:pt modelId="{D28186A2-E4D1-4E97-828B-CF8FC3D95FF8}" type="parTrans" cxnId="{3F95343E-C095-4E43-A3E3-CDCB5B1FA16B}">
      <dgm:prSet/>
      <dgm:spPr/>
      <dgm:t>
        <a:bodyPr/>
        <a:lstStyle/>
        <a:p>
          <a:endParaRPr lang="pt-BR"/>
        </a:p>
      </dgm:t>
    </dgm:pt>
    <dgm:pt modelId="{36C7B63E-5AA0-4F72-8179-965FFA58D817}" type="sibTrans" cxnId="{3F95343E-C095-4E43-A3E3-CDCB5B1FA16B}">
      <dgm:prSet/>
      <dgm:spPr/>
      <dgm:t>
        <a:bodyPr/>
        <a:lstStyle/>
        <a:p>
          <a:endParaRPr lang="pt-BR"/>
        </a:p>
      </dgm:t>
    </dgm:pt>
    <dgm:pt modelId="{91AFC0B0-FA92-4D5F-BD3A-A4A1F9DDB07C}">
      <dgm:prSet phldrT="[Texto]" custT="1"/>
      <dgm:spPr/>
      <dgm:t>
        <a:bodyPr/>
        <a:lstStyle/>
        <a:p>
          <a:r>
            <a:rPr lang="pt-BR" sz="2400" dirty="0"/>
            <a:t>Limitação de número de registros em 1 milhão por “tabela”</a:t>
          </a:r>
        </a:p>
      </dgm:t>
    </dgm:pt>
    <dgm:pt modelId="{C10D6C17-EF0D-43D2-929B-6E6F8E159A75}" type="parTrans" cxnId="{F0BBF5FF-266C-4329-BAA2-45B047CAAC4F}">
      <dgm:prSet/>
      <dgm:spPr/>
      <dgm:t>
        <a:bodyPr/>
        <a:lstStyle/>
        <a:p>
          <a:endParaRPr lang="pt-BR"/>
        </a:p>
      </dgm:t>
    </dgm:pt>
    <dgm:pt modelId="{738FC1C1-BF84-4F9B-8602-95563C0825E2}" type="sibTrans" cxnId="{F0BBF5FF-266C-4329-BAA2-45B047CAAC4F}">
      <dgm:prSet/>
      <dgm:spPr/>
      <dgm:t>
        <a:bodyPr/>
        <a:lstStyle/>
        <a:p>
          <a:endParaRPr lang="pt-BR"/>
        </a:p>
      </dgm:t>
    </dgm:pt>
    <dgm:pt modelId="{19F62957-91D1-40B9-B727-D29561AF8B36}">
      <dgm:prSet phldrT="[Texto]" custT="1"/>
      <dgm:spPr/>
      <dgm:t>
        <a:bodyPr/>
        <a:lstStyle/>
        <a:p>
          <a:r>
            <a:rPr lang="pt-BR" sz="2400" dirty="0"/>
            <a:t>Processamento na máquina do usuário limita volume de dados e complexidade de análises</a:t>
          </a:r>
        </a:p>
      </dgm:t>
    </dgm:pt>
    <dgm:pt modelId="{9401FE81-B028-4433-A926-AFC38CEE9287}" type="parTrans" cxnId="{9A1370F9-D212-4FE4-A6B3-20B26E931C5D}">
      <dgm:prSet/>
      <dgm:spPr/>
      <dgm:t>
        <a:bodyPr/>
        <a:lstStyle/>
        <a:p>
          <a:endParaRPr lang="pt-BR"/>
        </a:p>
      </dgm:t>
    </dgm:pt>
    <dgm:pt modelId="{8DABDB3D-4EDC-4B20-B3A3-5962D03F630B}" type="sibTrans" cxnId="{9A1370F9-D212-4FE4-A6B3-20B26E931C5D}">
      <dgm:prSet/>
      <dgm:spPr/>
      <dgm:t>
        <a:bodyPr/>
        <a:lstStyle/>
        <a:p>
          <a:endParaRPr lang="pt-BR"/>
        </a:p>
      </dgm:t>
    </dgm:pt>
    <dgm:pt modelId="{3FF34099-4C57-466B-A9DE-410BD7E9985C}">
      <dgm:prSet phldrT="[Texto]" custT="1"/>
      <dgm:spPr/>
      <dgm:t>
        <a:bodyPr/>
        <a:lstStyle/>
        <a:p>
          <a:r>
            <a:rPr lang="pt-BR" sz="2400" dirty="0"/>
            <a:t>Falta de procedimentos completamente automáticos de atualização dos dados</a:t>
          </a:r>
        </a:p>
      </dgm:t>
    </dgm:pt>
    <dgm:pt modelId="{7A6486A2-8CB8-4A04-8396-08424CDF46DF}" type="parTrans" cxnId="{6CC5F00C-8861-436F-991F-072212A3135E}">
      <dgm:prSet/>
      <dgm:spPr/>
      <dgm:t>
        <a:bodyPr/>
        <a:lstStyle/>
        <a:p>
          <a:endParaRPr lang="pt-BR"/>
        </a:p>
      </dgm:t>
    </dgm:pt>
    <dgm:pt modelId="{29409090-147E-4B0B-A33C-208B6C7A629E}" type="sibTrans" cxnId="{6CC5F00C-8861-436F-991F-072212A3135E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93686" custLinFactNeighborX="710" custLinFactNeighborY="-51428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884752F-5EBC-408B-A1C9-6DB75D7E1FEF}" type="presOf" srcId="{259FA89E-AABF-4733-96C7-48816ABA025B}" destId="{1523E619-32ED-4517-B190-9B6D8F099C31}" srcOrd="0" destOrd="0" presId="urn:microsoft.com/office/officeart/2005/8/layout/vList2"/>
    <dgm:cxn modelId="{3F95343E-C095-4E43-A3E3-CDCB5B1FA16B}" srcId="{300C1BF4-F156-4CE8-985E-2699B3D01585}" destId="{D6936776-B032-4D89-AFB1-E22E291AF547}" srcOrd="4" destOrd="0" parTransId="{D28186A2-E4D1-4E97-828B-CF8FC3D95FF8}" sibTransId="{36C7B63E-5AA0-4F72-8179-965FFA58D817}"/>
    <dgm:cxn modelId="{B916CE59-A045-409E-B60B-1C2321BE999C}" type="presOf" srcId="{3FF34099-4C57-466B-A9DE-410BD7E9985C}" destId="{DEB47011-55A0-4967-BC9B-E65114EE4879}" srcOrd="0" destOrd="3" presId="urn:microsoft.com/office/officeart/2005/8/layout/vList2"/>
    <dgm:cxn modelId="{F0BBF5FF-266C-4329-BAA2-45B047CAAC4F}" srcId="{300C1BF4-F156-4CE8-985E-2699B3D01585}" destId="{91AFC0B0-FA92-4D5F-BD3A-A4A1F9DDB07C}" srcOrd="1" destOrd="0" parTransId="{C10D6C17-EF0D-43D2-929B-6E6F8E159A75}" sibTransId="{738FC1C1-BF84-4F9B-8602-95563C0825E2}"/>
    <dgm:cxn modelId="{6CC5F00C-8861-436F-991F-072212A3135E}" srcId="{300C1BF4-F156-4CE8-985E-2699B3D01585}" destId="{3FF34099-4C57-466B-A9DE-410BD7E9985C}" srcOrd="3" destOrd="0" parTransId="{7A6486A2-8CB8-4A04-8396-08424CDF46DF}" sibTransId="{29409090-147E-4B0B-A33C-208B6C7A629E}"/>
    <dgm:cxn modelId="{680C20AC-0004-4CE1-AE09-8EDF7D08C9D0}" type="presOf" srcId="{91AFC0B0-FA92-4D5F-BD3A-A4A1F9DDB07C}" destId="{DEB47011-55A0-4967-BC9B-E65114EE4879}" srcOrd="0" destOrd="1" presId="urn:microsoft.com/office/officeart/2005/8/layout/vList2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DABFBC5E-DA0A-43F3-B02B-59586787EED7}" type="presOf" srcId="{19F62957-91D1-40B9-B727-D29561AF8B36}" destId="{DEB47011-55A0-4967-BC9B-E65114EE4879}" srcOrd="0" destOrd="2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9A1370F9-D212-4FE4-A6B3-20B26E931C5D}" srcId="{300C1BF4-F156-4CE8-985E-2699B3D01585}" destId="{19F62957-91D1-40B9-B727-D29561AF8B36}" srcOrd="2" destOrd="0" parTransId="{9401FE81-B028-4433-A926-AFC38CEE9287}" sibTransId="{8DABDB3D-4EDC-4B20-B3A3-5962D03F630B}"/>
    <dgm:cxn modelId="{C1D0EF4D-9B90-42B9-8AD4-B0DA3AA2964C}" type="presOf" srcId="{D6936776-B032-4D89-AFB1-E22E291AF547}" destId="{DEB47011-55A0-4967-BC9B-E65114EE4879}" srcOrd="0" destOrd="4" presId="urn:microsoft.com/office/officeart/2005/8/layout/vList2"/>
    <dgm:cxn modelId="{B52509A7-2944-462D-A19D-784A4BF16D40}" type="presOf" srcId="{2F647799-C3DC-442C-B89C-9A7EFDCAB74B}" destId="{DEB47011-55A0-4967-BC9B-E65114EE4879}" srcOrd="0" destOrd="0" presId="urn:microsoft.com/office/officeart/2005/8/layout/vList2"/>
    <dgm:cxn modelId="{3C770658-6FAA-416A-91B5-B79E9FC93AB6}" type="presOf" srcId="{300C1BF4-F156-4CE8-985E-2699B3D01585}" destId="{25D8B920-4D26-4C1D-BED0-72114717341D}" srcOrd="0" destOrd="0" presId="urn:microsoft.com/office/officeart/2005/8/layout/vList2"/>
    <dgm:cxn modelId="{FA8F87C6-825E-43DE-9776-2EDCEBA56A7D}" type="presParOf" srcId="{1523E619-32ED-4517-B190-9B6D8F099C31}" destId="{25D8B920-4D26-4C1D-BED0-72114717341D}" srcOrd="0" destOrd="0" presId="urn:microsoft.com/office/officeart/2005/8/layout/vList2"/>
    <dgm:cxn modelId="{AEA3B38C-327B-494B-8D18-C8A08FB26E5C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Vantagens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r>
            <a:rPr lang="pt-BR" sz="2400" dirty="0"/>
            <a:t>Partes do ferramental podem ser usadas para tarefas simples como comparar listas de dados, buscar informações da WEB, formatar dados que devem ser enviados, realizar pequenas análises rápidas etc.</a:t>
          </a:r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940304D5-4F86-464C-A293-EEFAD02E96C4}">
      <dgm:prSet phldrT="[Texto]" custT="1"/>
      <dgm:spPr/>
      <dgm:t>
        <a:bodyPr/>
        <a:lstStyle/>
        <a:p>
          <a:r>
            <a:rPr lang="pt-BR" sz="2400" dirty="0"/>
            <a:t>É ideal para servir de protótipo, análise exploratória, análise de viabilidade para futuras soluções corporativas</a:t>
          </a:r>
        </a:p>
      </dgm:t>
    </dgm:pt>
    <dgm:pt modelId="{0101583D-842E-4481-9F51-891059CDC97B}" type="parTrans" cxnId="{3EDF42D6-FBE8-4C43-B53B-4BC08AFA64FE}">
      <dgm:prSet/>
      <dgm:spPr/>
      <dgm:t>
        <a:bodyPr/>
        <a:lstStyle/>
        <a:p>
          <a:endParaRPr lang="pt-BR"/>
        </a:p>
      </dgm:t>
    </dgm:pt>
    <dgm:pt modelId="{E883244A-E8B9-4FA8-A881-575E3A52A541}" type="sibTrans" cxnId="{3EDF42D6-FBE8-4C43-B53B-4BC08AFA64FE}">
      <dgm:prSet/>
      <dgm:spPr/>
      <dgm:t>
        <a:bodyPr/>
        <a:lstStyle/>
        <a:p>
          <a:endParaRPr lang="pt-BR"/>
        </a:p>
      </dgm:t>
    </dgm:pt>
    <dgm:pt modelId="{C4FED329-EB4D-4009-91F8-E5A738D84A8B}">
      <dgm:prSet phldrT="[Texto]" custT="1"/>
      <dgm:spPr/>
      <dgm:t>
        <a:bodyPr/>
        <a:lstStyle/>
        <a:p>
          <a:r>
            <a:rPr lang="pt-BR" sz="2400" dirty="0"/>
            <a:t>O usuário pode atuar independentemente ou com alguma ajuda, destravando alguns gargalos no provimento de soluções para manipulação e uso de informações</a:t>
          </a:r>
        </a:p>
      </dgm:t>
    </dgm:pt>
    <dgm:pt modelId="{0451AE29-2E40-419D-8AA9-0B750213B48C}" type="parTrans" cxnId="{B8EA4EF6-5010-4F86-850C-76512471129E}">
      <dgm:prSet/>
      <dgm:spPr/>
      <dgm:t>
        <a:bodyPr/>
        <a:lstStyle/>
        <a:p>
          <a:endParaRPr lang="pt-BR"/>
        </a:p>
      </dgm:t>
    </dgm:pt>
    <dgm:pt modelId="{FF0FF5FF-FE0B-4C91-A040-5B92A86E9AFD}" type="sibTrans" cxnId="{B8EA4EF6-5010-4F86-850C-76512471129E}">
      <dgm:prSet/>
      <dgm:spPr/>
      <dgm:t>
        <a:bodyPr/>
        <a:lstStyle/>
        <a:p>
          <a:endParaRPr lang="pt-BR"/>
        </a:p>
      </dgm:t>
    </dgm:pt>
    <dgm:pt modelId="{85224256-1D95-4DDA-BAD2-882ABE46F444}">
      <dgm:prSet phldrT="[Texto]" custT="1"/>
      <dgm:spPr/>
      <dgm:t>
        <a:bodyPr/>
        <a:lstStyle/>
        <a:p>
          <a:r>
            <a:rPr lang="pt-BR" sz="2400" dirty="0"/>
            <a:t>Pode ser muito bem usado como um passo intermediário entre um ambiente mais caótico e o ambiente </a:t>
          </a:r>
          <a:r>
            <a:rPr lang="pt-BR" sz="2400" dirty="0" smtClean="0"/>
            <a:t>ideal </a:t>
          </a:r>
          <a:r>
            <a:rPr lang="pt-BR" sz="2400" dirty="0"/>
            <a:t>com informação institucionalizada</a:t>
          </a:r>
        </a:p>
      </dgm:t>
    </dgm:pt>
    <dgm:pt modelId="{6A87A59C-F318-4167-9507-137C9582281B}" type="parTrans" cxnId="{B2F6D6AB-B715-4DFB-BD1D-3566E88169CF}">
      <dgm:prSet/>
      <dgm:spPr/>
      <dgm:t>
        <a:bodyPr/>
        <a:lstStyle/>
        <a:p>
          <a:endParaRPr lang="pt-BR"/>
        </a:p>
      </dgm:t>
    </dgm:pt>
    <dgm:pt modelId="{2B857925-B31A-4B53-9015-4212DCEE8B68}" type="sibTrans" cxnId="{B2F6D6AB-B715-4DFB-BD1D-3566E88169CF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93686" custLinFactNeighborX="710" custLinFactNeighborY="-51428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EDF42D6-FBE8-4C43-B53B-4BC08AFA64FE}" srcId="{300C1BF4-F156-4CE8-985E-2699B3D01585}" destId="{940304D5-4F86-464C-A293-EEFAD02E96C4}" srcOrd="3" destOrd="0" parTransId="{0101583D-842E-4481-9F51-891059CDC97B}" sibTransId="{E883244A-E8B9-4FA8-A881-575E3A52A541}"/>
    <dgm:cxn modelId="{8884752F-5EBC-408B-A1C9-6DB75D7E1FEF}" type="presOf" srcId="{259FA89E-AABF-4733-96C7-48816ABA025B}" destId="{1523E619-32ED-4517-B190-9B6D8F099C31}" srcOrd="0" destOrd="0" presId="urn:microsoft.com/office/officeart/2005/8/layout/vList2"/>
    <dgm:cxn modelId="{B15BC52D-9591-4DD1-8194-36B5CC095FAA}" type="presOf" srcId="{940304D5-4F86-464C-A293-EEFAD02E96C4}" destId="{DEB47011-55A0-4967-BC9B-E65114EE4879}" srcOrd="0" destOrd="3" presId="urn:microsoft.com/office/officeart/2005/8/layout/vList2"/>
    <dgm:cxn modelId="{9801AB56-0A08-4E9F-8765-8CCDDAAA7502}" type="presOf" srcId="{85224256-1D95-4DDA-BAD2-882ABE46F444}" destId="{DEB47011-55A0-4967-BC9B-E65114EE4879}" srcOrd="0" destOrd="2" presId="urn:microsoft.com/office/officeart/2005/8/layout/vList2"/>
    <dgm:cxn modelId="{B8EA4EF6-5010-4F86-850C-76512471129E}" srcId="{300C1BF4-F156-4CE8-985E-2699B3D01585}" destId="{C4FED329-EB4D-4009-91F8-E5A738D84A8B}" srcOrd="1" destOrd="0" parTransId="{0451AE29-2E40-419D-8AA9-0B750213B48C}" sibTransId="{FF0FF5FF-FE0B-4C91-A040-5B92A86E9AFD}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B2F6D6AB-B715-4DFB-BD1D-3566E88169CF}" srcId="{300C1BF4-F156-4CE8-985E-2699B3D01585}" destId="{85224256-1D95-4DDA-BAD2-882ABE46F444}" srcOrd="2" destOrd="0" parTransId="{6A87A59C-F318-4167-9507-137C9582281B}" sibTransId="{2B857925-B31A-4B53-9015-4212DCEE8B68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EB0E4530-3B35-4D04-ACA0-8234FD6E371D}" type="presOf" srcId="{C4FED329-EB4D-4009-91F8-E5A738D84A8B}" destId="{DEB47011-55A0-4967-BC9B-E65114EE4879}" srcOrd="0" destOrd="1" presId="urn:microsoft.com/office/officeart/2005/8/layout/vList2"/>
    <dgm:cxn modelId="{B52509A7-2944-462D-A19D-784A4BF16D40}" type="presOf" srcId="{2F647799-C3DC-442C-B89C-9A7EFDCAB74B}" destId="{DEB47011-55A0-4967-BC9B-E65114EE4879}" srcOrd="0" destOrd="0" presId="urn:microsoft.com/office/officeart/2005/8/layout/vList2"/>
    <dgm:cxn modelId="{3C770658-6FAA-416A-91B5-B79E9FC93AB6}" type="presOf" srcId="{300C1BF4-F156-4CE8-985E-2699B3D01585}" destId="{25D8B920-4D26-4C1D-BED0-72114717341D}" srcOrd="0" destOrd="0" presId="urn:microsoft.com/office/officeart/2005/8/layout/vList2"/>
    <dgm:cxn modelId="{FA8F87C6-825E-43DE-9776-2EDCEBA56A7D}" type="presParOf" srcId="{1523E619-32ED-4517-B190-9B6D8F099C31}" destId="{25D8B920-4D26-4C1D-BED0-72114717341D}" srcOrd="0" destOrd="0" presId="urn:microsoft.com/office/officeart/2005/8/layout/vList2"/>
    <dgm:cxn modelId="{AEA3B38C-327B-494B-8D18-C8A08FB26E5C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1 - Introdução e visão geral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0A97B096-F83F-40B7-8036-F88B1EDC2FC3}">
      <dgm:prSet custT="1"/>
      <dgm:spPr/>
      <dgm:t>
        <a:bodyPr/>
        <a:lstStyle/>
        <a:p>
          <a:r>
            <a:rPr lang="pt-BR" sz="2000" dirty="0"/>
            <a:t>Representação de dados: números, datas, textos</a:t>
          </a:r>
        </a:p>
      </dgm:t>
    </dgm:pt>
    <dgm:pt modelId="{90396802-2B3F-411E-960A-7A4560FDC18D}" type="parTrans" cxnId="{ECA77546-E8DB-4201-9406-0EFB041FE4A4}">
      <dgm:prSet/>
      <dgm:spPr/>
      <dgm:t>
        <a:bodyPr/>
        <a:lstStyle/>
        <a:p>
          <a:endParaRPr lang="pt-BR"/>
        </a:p>
      </dgm:t>
    </dgm:pt>
    <dgm:pt modelId="{A7115C2B-D864-4270-8031-F79D7F8FCCC7}" type="sibTrans" cxnId="{ECA77546-E8DB-4201-9406-0EFB041FE4A4}">
      <dgm:prSet/>
      <dgm:spPr/>
      <dgm:t>
        <a:bodyPr/>
        <a:lstStyle/>
        <a:p>
          <a:endParaRPr lang="pt-BR"/>
        </a:p>
      </dgm:t>
    </dgm:pt>
    <dgm:pt modelId="{F9634C0B-5169-41A3-ADCF-A1CA0F7A3163}">
      <dgm:prSet custT="1"/>
      <dgm:spPr/>
      <dgm:t>
        <a:bodyPr/>
        <a:lstStyle/>
        <a:p>
          <a:r>
            <a:rPr lang="pt-BR" sz="2000" dirty="0"/>
            <a:t>Tipo de dados internos.</a:t>
          </a:r>
        </a:p>
      </dgm:t>
    </dgm:pt>
    <dgm:pt modelId="{EDD0FFCD-A4AE-4E7A-8CF8-315F839E5E54}" type="parTrans" cxnId="{0DE4E61D-A950-414E-A333-68981B5A1526}">
      <dgm:prSet/>
      <dgm:spPr/>
      <dgm:t>
        <a:bodyPr/>
        <a:lstStyle/>
        <a:p>
          <a:endParaRPr lang="pt-BR"/>
        </a:p>
      </dgm:t>
    </dgm:pt>
    <dgm:pt modelId="{C4D67B53-B347-4AAE-95DB-F4ACC59A4C2D}" type="sibTrans" cxnId="{0DE4E61D-A950-414E-A333-68981B5A1526}">
      <dgm:prSet/>
      <dgm:spPr/>
      <dgm:t>
        <a:bodyPr/>
        <a:lstStyle/>
        <a:p>
          <a:endParaRPr lang="pt-BR"/>
        </a:p>
      </dgm:t>
    </dgm:pt>
    <dgm:pt modelId="{D2B0FD75-1D64-427D-A305-4C18C51F0227}">
      <dgm:prSet custT="1"/>
      <dgm:spPr/>
      <dgm:t>
        <a:bodyPr/>
        <a:lstStyle/>
        <a:p>
          <a:r>
            <a:rPr lang="pt-BR" sz="2000" dirty="0"/>
            <a:t>Diferença entre formatação visual e representação interna.</a:t>
          </a:r>
        </a:p>
      </dgm:t>
    </dgm:pt>
    <dgm:pt modelId="{923CA661-E19D-46F9-815B-069C34AB3964}" type="parTrans" cxnId="{7FF96728-52A4-428D-A602-3B4FC42F24A5}">
      <dgm:prSet/>
      <dgm:spPr/>
      <dgm:t>
        <a:bodyPr/>
        <a:lstStyle/>
        <a:p>
          <a:endParaRPr lang="pt-BR"/>
        </a:p>
      </dgm:t>
    </dgm:pt>
    <dgm:pt modelId="{CAC630C9-32C9-4D10-8734-E75A8B27F7CA}" type="sibTrans" cxnId="{7FF96728-52A4-428D-A602-3B4FC42F24A5}">
      <dgm:prSet/>
      <dgm:spPr/>
      <dgm:t>
        <a:bodyPr/>
        <a:lstStyle/>
        <a:p>
          <a:endParaRPr lang="pt-BR"/>
        </a:p>
      </dgm:t>
    </dgm:pt>
    <dgm:pt modelId="{C1398F40-AE17-4267-A798-A9892EE3A5D9}">
      <dgm:prSet custT="1"/>
      <dgm:spPr/>
      <dgm:t>
        <a:bodyPr/>
        <a:lstStyle/>
        <a:p>
          <a:r>
            <a:rPr lang="pt-BR" sz="2000" dirty="0"/>
            <a:t>Questões de arredondamento.</a:t>
          </a:r>
        </a:p>
      </dgm:t>
    </dgm:pt>
    <dgm:pt modelId="{63B953B0-7889-4B2B-8536-6E570A52EF90}" type="parTrans" cxnId="{DCA22538-9217-4C66-88DF-9834AC15CB79}">
      <dgm:prSet/>
      <dgm:spPr/>
      <dgm:t>
        <a:bodyPr/>
        <a:lstStyle/>
        <a:p>
          <a:endParaRPr lang="pt-BR"/>
        </a:p>
      </dgm:t>
    </dgm:pt>
    <dgm:pt modelId="{0D3F5F20-2C90-4AE2-8EA6-918C2AFACF5C}" type="sibTrans" cxnId="{DCA22538-9217-4C66-88DF-9834AC15CB79}">
      <dgm:prSet/>
      <dgm:spPr/>
      <dgm:t>
        <a:bodyPr/>
        <a:lstStyle/>
        <a:p>
          <a:endParaRPr lang="pt-BR"/>
        </a:p>
      </dgm:t>
    </dgm:pt>
    <dgm:pt modelId="{66ABC1CE-4CCE-436F-A439-1463AE7BAB6C}">
      <dgm:prSet custT="1"/>
      <dgm:spPr/>
      <dgm:t>
        <a:bodyPr/>
        <a:lstStyle/>
        <a:p>
          <a:r>
            <a:rPr lang="pt-BR" sz="2000" dirty="0"/>
            <a:t>Visão geral das funções disponíveis</a:t>
          </a:r>
        </a:p>
      </dgm:t>
    </dgm:pt>
    <dgm:pt modelId="{82F5744B-ABDB-4484-BAF2-9077691E2072}" type="parTrans" cxnId="{34EA2C5A-0701-4A97-8D7D-67B55F082714}">
      <dgm:prSet/>
      <dgm:spPr/>
      <dgm:t>
        <a:bodyPr/>
        <a:lstStyle/>
        <a:p>
          <a:endParaRPr lang="pt-BR"/>
        </a:p>
      </dgm:t>
    </dgm:pt>
    <dgm:pt modelId="{1C4B347F-24EF-4545-969E-463CB1E70D00}" type="sibTrans" cxnId="{34EA2C5A-0701-4A97-8D7D-67B55F082714}">
      <dgm:prSet/>
      <dgm:spPr/>
      <dgm:t>
        <a:bodyPr/>
        <a:lstStyle/>
        <a:p>
          <a:endParaRPr lang="pt-BR"/>
        </a:p>
      </dgm:t>
    </dgm:pt>
    <dgm:pt modelId="{2E072E8B-4A0A-4870-8A1B-594DC893EADE}">
      <dgm:prSet custT="1"/>
      <dgm:spPr/>
      <dgm:t>
        <a:bodyPr/>
        <a:lstStyle/>
        <a:p>
          <a:r>
            <a:rPr lang="pt-BR" sz="2000" dirty="0"/>
            <a:t>Uso de funções.</a:t>
          </a:r>
        </a:p>
      </dgm:t>
    </dgm:pt>
    <dgm:pt modelId="{A6D8B18D-5270-46EF-BE44-08C4E1624FF5}" type="parTrans" cxnId="{492EB376-E522-4F4B-8FA2-C18E269A4413}">
      <dgm:prSet/>
      <dgm:spPr/>
      <dgm:t>
        <a:bodyPr/>
        <a:lstStyle/>
        <a:p>
          <a:endParaRPr lang="pt-BR"/>
        </a:p>
      </dgm:t>
    </dgm:pt>
    <dgm:pt modelId="{483DA573-1FAA-47F5-A2E8-80766E240516}" type="sibTrans" cxnId="{492EB376-E522-4F4B-8FA2-C18E269A4413}">
      <dgm:prSet/>
      <dgm:spPr/>
      <dgm:t>
        <a:bodyPr/>
        <a:lstStyle/>
        <a:p>
          <a:endParaRPr lang="pt-BR"/>
        </a:p>
      </dgm:t>
    </dgm:pt>
    <dgm:pt modelId="{A656B61C-6ADC-4111-894B-5578537EBDAD}">
      <dgm:prSet custT="1"/>
      <dgm:spPr/>
      <dgm:t>
        <a:bodyPr/>
        <a:lstStyle/>
        <a:p>
          <a:r>
            <a:rPr lang="pt-BR" sz="2000" dirty="0"/>
            <a:t>Funções Vetoriais.</a:t>
          </a:r>
        </a:p>
      </dgm:t>
    </dgm:pt>
    <dgm:pt modelId="{5BB60433-50D7-4426-B749-823CB31E683E}" type="parTrans" cxnId="{1CCDDD5B-74D6-4F0D-ADF6-1919858542B4}">
      <dgm:prSet/>
      <dgm:spPr/>
      <dgm:t>
        <a:bodyPr/>
        <a:lstStyle/>
        <a:p>
          <a:endParaRPr lang="pt-BR"/>
        </a:p>
      </dgm:t>
    </dgm:pt>
    <dgm:pt modelId="{53D11850-04A2-4C23-BB80-EE75ABA6DDD3}" type="sibTrans" cxnId="{1CCDDD5B-74D6-4F0D-ADF6-1919858542B4}">
      <dgm:prSet/>
      <dgm:spPr/>
      <dgm:t>
        <a:bodyPr/>
        <a:lstStyle/>
        <a:p>
          <a:endParaRPr lang="pt-BR"/>
        </a:p>
      </dgm:t>
    </dgm:pt>
    <dgm:pt modelId="{2801F219-4054-401E-9629-5103870FD64B}">
      <dgm:prSet custT="1"/>
      <dgm:spPr/>
      <dgm:t>
        <a:bodyPr/>
        <a:lstStyle/>
        <a:p>
          <a:r>
            <a:rPr lang="pt-BR" sz="2000" dirty="0"/>
            <a:t>Visão das funções disponíveis no Excel.</a:t>
          </a:r>
        </a:p>
      </dgm:t>
    </dgm:pt>
    <dgm:pt modelId="{21CAFEFE-B4CC-47C0-8696-41CE46281448}" type="parTrans" cxnId="{2DA90714-C703-488C-BFE7-58D91CFAF888}">
      <dgm:prSet/>
      <dgm:spPr/>
      <dgm:t>
        <a:bodyPr/>
        <a:lstStyle/>
        <a:p>
          <a:endParaRPr lang="pt-BR"/>
        </a:p>
      </dgm:t>
    </dgm:pt>
    <dgm:pt modelId="{27D06136-892A-4EC8-B6C7-0E40F3D67845}" type="sibTrans" cxnId="{2DA90714-C703-488C-BFE7-58D91CFAF888}">
      <dgm:prSet/>
      <dgm:spPr/>
      <dgm:t>
        <a:bodyPr/>
        <a:lstStyle/>
        <a:p>
          <a:endParaRPr lang="pt-BR"/>
        </a:p>
      </dgm:t>
    </dgm:pt>
    <dgm:pt modelId="{45A1ECAE-AFD0-4BA0-90BA-F7EEA49C6AE9}">
      <dgm:prSet custT="1"/>
      <dgm:spPr/>
      <dgm:t>
        <a:bodyPr/>
        <a:lstStyle/>
        <a:p>
          <a:r>
            <a:rPr lang="pt-BR" sz="2000" dirty="0" smtClean="0"/>
            <a:t>Exemplo usando </a:t>
          </a:r>
          <a:r>
            <a:rPr lang="pt-BR" sz="2000" dirty="0"/>
            <a:t>Regressão Linear no Excel.</a:t>
          </a:r>
        </a:p>
      </dgm:t>
    </dgm:pt>
    <dgm:pt modelId="{9EE3CFEB-5A4E-4727-8F1F-37A0407F9F44}" type="parTrans" cxnId="{67C7BCC7-65F0-4EB8-9A62-E8DAB22CE74D}">
      <dgm:prSet/>
      <dgm:spPr/>
      <dgm:t>
        <a:bodyPr/>
        <a:lstStyle/>
        <a:p>
          <a:endParaRPr lang="pt-BR"/>
        </a:p>
      </dgm:t>
    </dgm:pt>
    <dgm:pt modelId="{D716A68D-48C2-4E29-8F27-71044394C510}" type="sibTrans" cxnId="{67C7BCC7-65F0-4EB8-9A62-E8DAB22CE74D}">
      <dgm:prSet/>
      <dgm:spPr/>
      <dgm:t>
        <a:bodyPr/>
        <a:lstStyle/>
        <a:p>
          <a:endParaRPr lang="pt-BR"/>
        </a:p>
      </dgm:t>
    </dgm:pt>
    <dgm:pt modelId="{2D69C492-330D-4A9F-80B0-D1CE5E0B6ABC}">
      <dgm:prSet custT="1"/>
      <dgm:spPr/>
      <dgm:t>
        <a:bodyPr/>
        <a:lstStyle/>
        <a:p>
          <a:r>
            <a:rPr lang="pt-BR" sz="2000" dirty="0"/>
            <a:t>Separação entre as funções de Repositório, Manipulação e Visualização de Dados</a:t>
          </a:r>
        </a:p>
      </dgm:t>
    </dgm:pt>
    <dgm:pt modelId="{E89EE794-F8A6-45C0-BE8C-CDDFE9F65554}" type="parTrans" cxnId="{9DD45F84-E34E-4219-9079-9D228193B3B1}">
      <dgm:prSet/>
      <dgm:spPr/>
      <dgm:t>
        <a:bodyPr/>
        <a:lstStyle/>
        <a:p>
          <a:endParaRPr lang="pt-BR"/>
        </a:p>
      </dgm:t>
    </dgm:pt>
    <dgm:pt modelId="{62A23F88-BC03-4A99-9B29-0B5E8A9D9EF9}" type="sibTrans" cxnId="{9DD45F84-E34E-4219-9079-9D228193B3B1}">
      <dgm:prSet/>
      <dgm:spPr/>
      <dgm:t>
        <a:bodyPr/>
        <a:lstStyle/>
        <a:p>
          <a:endParaRPr lang="pt-BR"/>
        </a:p>
      </dgm:t>
    </dgm:pt>
    <dgm:pt modelId="{4D1F2738-21B7-474D-9D40-E81A6A537E3F}">
      <dgm:prSet custT="1"/>
      <dgm:spPr/>
      <dgm:t>
        <a:bodyPr/>
        <a:lstStyle/>
        <a:p>
          <a:r>
            <a:rPr lang="pt-BR" sz="2000" dirty="0"/>
            <a:t>Definição de cada função. </a:t>
          </a:r>
        </a:p>
      </dgm:t>
    </dgm:pt>
    <dgm:pt modelId="{660C11E5-7CCC-4CCD-99B8-A3E8A88C8C6B}" type="parTrans" cxnId="{4A2C7C27-9CCF-4E63-BE6D-F175A6FAEA77}">
      <dgm:prSet/>
      <dgm:spPr/>
      <dgm:t>
        <a:bodyPr/>
        <a:lstStyle/>
        <a:p>
          <a:endParaRPr lang="pt-BR"/>
        </a:p>
      </dgm:t>
    </dgm:pt>
    <dgm:pt modelId="{264F7BE7-4361-4724-B17F-61DD2D6D457C}" type="sibTrans" cxnId="{4A2C7C27-9CCF-4E63-BE6D-F175A6FAEA77}">
      <dgm:prSet/>
      <dgm:spPr/>
      <dgm:t>
        <a:bodyPr/>
        <a:lstStyle/>
        <a:p>
          <a:endParaRPr lang="pt-BR"/>
        </a:p>
      </dgm:t>
    </dgm:pt>
    <dgm:pt modelId="{94473805-75D1-4B15-8D6A-C5543D800F62}">
      <dgm:prSet custT="1"/>
      <dgm:spPr/>
      <dgm:t>
        <a:bodyPr/>
        <a:lstStyle/>
        <a:p>
          <a:r>
            <a:rPr lang="pt-BR" sz="2000" dirty="0"/>
            <a:t>Que ferramentas suportam cada função.</a:t>
          </a:r>
        </a:p>
      </dgm:t>
    </dgm:pt>
    <dgm:pt modelId="{A6C8C3EC-39E4-4C93-BF77-A4BBB98591CA}" type="parTrans" cxnId="{2F2DFF64-30FE-4BFB-868B-E0A062289C7C}">
      <dgm:prSet/>
      <dgm:spPr/>
      <dgm:t>
        <a:bodyPr/>
        <a:lstStyle/>
        <a:p>
          <a:endParaRPr lang="pt-BR"/>
        </a:p>
      </dgm:t>
    </dgm:pt>
    <dgm:pt modelId="{25E51C6C-83A0-4E2F-A2D1-86EBA05DDFD1}" type="sibTrans" cxnId="{2F2DFF64-30FE-4BFB-868B-E0A062289C7C}">
      <dgm:prSet/>
      <dgm:spPr/>
      <dgm:t>
        <a:bodyPr/>
        <a:lstStyle/>
        <a:p>
          <a:endParaRPr lang="pt-BR"/>
        </a:p>
      </dgm:t>
    </dgm:pt>
    <dgm:pt modelId="{682382DA-A0F5-4E1E-A073-72442241EA6F}">
      <dgm:prSet custT="1"/>
      <dgm:spPr/>
      <dgm:t>
        <a:bodyPr/>
        <a:lstStyle/>
        <a:p>
          <a:endParaRPr lang="pt-BR" sz="2000" dirty="0"/>
        </a:p>
      </dgm:t>
    </dgm:pt>
    <dgm:pt modelId="{32AB3A2C-73A8-4D4B-8130-9AF7E7373BDD}" type="parTrans" cxnId="{ADFD17CA-0F72-4B54-8012-6BC04EBF09F3}">
      <dgm:prSet/>
      <dgm:spPr/>
      <dgm:t>
        <a:bodyPr/>
        <a:lstStyle/>
        <a:p>
          <a:endParaRPr lang="pt-BR"/>
        </a:p>
      </dgm:t>
    </dgm:pt>
    <dgm:pt modelId="{6713F732-5A8A-48DA-9B8D-C1A3F5B6DC60}" type="sibTrans" cxnId="{ADFD17CA-0F72-4B54-8012-6BC04EBF09F3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166759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5556920-E33D-4280-8ADA-CFBE200A6084}" type="pres">
      <dgm:prSet presAssocID="{300C1BF4-F156-4CE8-985E-2699B3D01585}" presName="childText" presStyleLbl="revTx" presStyleIdx="0" presStyleCnt="1" custScaleY="7874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1D0075D-8E29-45F0-BD92-589AECB481E4}" type="presOf" srcId="{94473805-75D1-4B15-8D6A-C5543D800F62}" destId="{25556920-E33D-4280-8ADA-CFBE200A6084}" srcOrd="0" destOrd="11" presId="urn:microsoft.com/office/officeart/2005/8/layout/vList2"/>
    <dgm:cxn modelId="{492EB376-E522-4F4B-8FA2-C18E269A4413}" srcId="{66ABC1CE-4CCE-436F-A439-1463AE7BAB6C}" destId="{2E072E8B-4A0A-4870-8A1B-594DC893EADE}" srcOrd="0" destOrd="0" parTransId="{A6D8B18D-5270-46EF-BE44-08C4E1624FF5}" sibTransId="{483DA573-1FAA-47F5-A2E8-80766E240516}"/>
    <dgm:cxn modelId="{34EA2C5A-0701-4A97-8D7D-67B55F082714}" srcId="{300C1BF4-F156-4CE8-985E-2699B3D01585}" destId="{66ABC1CE-4CCE-436F-A439-1463AE7BAB6C}" srcOrd="1" destOrd="0" parTransId="{82F5744B-ABDB-4484-BAF2-9077691E2072}" sibTransId="{1C4B347F-24EF-4545-969E-463CB1E70D00}"/>
    <dgm:cxn modelId="{BCCD92A5-1916-4679-9E38-4AF06A476E99}" type="presOf" srcId="{A656B61C-6ADC-4111-894B-5578537EBDAD}" destId="{25556920-E33D-4280-8ADA-CFBE200A6084}" srcOrd="0" destOrd="6" presId="urn:microsoft.com/office/officeart/2005/8/layout/vList2"/>
    <dgm:cxn modelId="{9DD45F84-E34E-4219-9079-9D228193B3B1}" srcId="{300C1BF4-F156-4CE8-985E-2699B3D01585}" destId="{2D69C492-330D-4A9F-80B0-D1CE5E0B6ABC}" srcOrd="2" destOrd="0" parTransId="{E89EE794-F8A6-45C0-BE8C-CDDFE9F65554}" sibTransId="{62A23F88-BC03-4A99-9B29-0B5E8A9D9EF9}"/>
    <dgm:cxn modelId="{0CCDC7C7-F7D9-41F8-AB92-951D4EA37210}" type="presOf" srcId="{D2B0FD75-1D64-427D-A305-4C18C51F0227}" destId="{25556920-E33D-4280-8ADA-CFBE200A6084}" srcOrd="0" destOrd="2" presId="urn:microsoft.com/office/officeart/2005/8/layout/vList2"/>
    <dgm:cxn modelId="{D8C2E2A7-602A-4971-858A-2CD961D714B2}" type="presOf" srcId="{300C1BF4-F156-4CE8-985E-2699B3D01585}" destId="{25D8B920-4D26-4C1D-BED0-72114717341D}" srcOrd="0" destOrd="0" presId="urn:microsoft.com/office/officeart/2005/8/layout/vList2"/>
    <dgm:cxn modelId="{67C7BCC7-65F0-4EB8-9A62-E8DAB22CE74D}" srcId="{66ABC1CE-4CCE-436F-A439-1463AE7BAB6C}" destId="{45A1ECAE-AFD0-4BA0-90BA-F7EEA49C6AE9}" srcOrd="3" destOrd="0" parTransId="{9EE3CFEB-5A4E-4727-8F1F-37A0407F9F44}" sibTransId="{D716A68D-48C2-4E29-8F27-71044394C510}"/>
    <dgm:cxn modelId="{6EBDF81F-93E4-478B-AF34-0AD18610C45F}" type="presOf" srcId="{C1398F40-AE17-4267-A798-A9892EE3A5D9}" destId="{25556920-E33D-4280-8ADA-CFBE200A6084}" srcOrd="0" destOrd="3" presId="urn:microsoft.com/office/officeart/2005/8/layout/vList2"/>
    <dgm:cxn modelId="{67C6B10E-A733-4D35-967B-1CA843E99E3B}" type="presOf" srcId="{4D1F2738-21B7-474D-9D40-E81A6A537E3F}" destId="{25556920-E33D-4280-8ADA-CFBE200A6084}" srcOrd="0" destOrd="10" presId="urn:microsoft.com/office/officeart/2005/8/layout/vList2"/>
    <dgm:cxn modelId="{A1E2CD50-B654-45D0-8580-05EA4925BCC1}" type="presOf" srcId="{F9634C0B-5169-41A3-ADCF-A1CA0F7A3163}" destId="{25556920-E33D-4280-8ADA-CFBE200A6084}" srcOrd="0" destOrd="1" presId="urn:microsoft.com/office/officeart/2005/8/layout/vList2"/>
    <dgm:cxn modelId="{1838DD7F-9868-4D35-A77F-2BC84498ACF3}" type="presOf" srcId="{0A97B096-F83F-40B7-8036-F88B1EDC2FC3}" destId="{25556920-E33D-4280-8ADA-CFBE200A6084}" srcOrd="0" destOrd="0" presId="urn:microsoft.com/office/officeart/2005/8/layout/vList2"/>
    <dgm:cxn modelId="{10110A0C-EDC7-4976-9A92-42AE0B0BB641}" type="presOf" srcId="{66ABC1CE-4CCE-436F-A439-1463AE7BAB6C}" destId="{25556920-E33D-4280-8ADA-CFBE200A6084}" srcOrd="0" destOrd="4" presId="urn:microsoft.com/office/officeart/2005/8/layout/vList2"/>
    <dgm:cxn modelId="{4A2C7C27-9CCF-4E63-BE6D-F175A6FAEA77}" srcId="{2D69C492-330D-4A9F-80B0-D1CE5E0B6ABC}" destId="{4D1F2738-21B7-474D-9D40-E81A6A537E3F}" srcOrd="0" destOrd="0" parTransId="{660C11E5-7CCC-4CCD-99B8-A3E8A88C8C6B}" sibTransId="{264F7BE7-4361-4724-B17F-61DD2D6D457C}"/>
    <dgm:cxn modelId="{2DA90714-C703-488C-BFE7-58D91CFAF888}" srcId="{66ABC1CE-4CCE-436F-A439-1463AE7BAB6C}" destId="{2801F219-4054-401E-9629-5103870FD64B}" srcOrd="2" destOrd="0" parTransId="{21CAFEFE-B4CC-47C0-8696-41CE46281448}" sibTransId="{27D06136-892A-4EC8-B6C7-0E40F3D67845}"/>
    <dgm:cxn modelId="{641173FC-7677-4E3D-B8D4-C1A3121BCB44}" type="presOf" srcId="{2D69C492-330D-4A9F-80B0-D1CE5E0B6ABC}" destId="{25556920-E33D-4280-8ADA-CFBE200A6084}" srcOrd="0" destOrd="9" presId="urn:microsoft.com/office/officeart/2005/8/layout/vList2"/>
    <dgm:cxn modelId="{7FF96728-52A4-428D-A602-3B4FC42F24A5}" srcId="{0A97B096-F83F-40B7-8036-F88B1EDC2FC3}" destId="{D2B0FD75-1D64-427D-A305-4C18C51F0227}" srcOrd="1" destOrd="0" parTransId="{923CA661-E19D-46F9-815B-069C34AB3964}" sibTransId="{CAC630C9-32C9-4D10-8734-E75A8B27F7CA}"/>
    <dgm:cxn modelId="{C53E1B24-EAEA-4CAD-9B32-C59ACABCA844}" type="presOf" srcId="{2801F219-4054-401E-9629-5103870FD64B}" destId="{25556920-E33D-4280-8ADA-CFBE200A6084}" srcOrd="0" destOrd="7" presId="urn:microsoft.com/office/officeart/2005/8/layout/vList2"/>
    <dgm:cxn modelId="{6C7D5CBF-E810-4C41-9F61-7F296B644DE2}" type="presOf" srcId="{682382DA-A0F5-4E1E-A073-72442241EA6F}" destId="{25556920-E33D-4280-8ADA-CFBE200A6084}" srcOrd="0" destOrd="12" presId="urn:microsoft.com/office/officeart/2005/8/layout/vList2"/>
    <dgm:cxn modelId="{1CCDDD5B-74D6-4F0D-ADF6-1919858542B4}" srcId="{66ABC1CE-4CCE-436F-A439-1463AE7BAB6C}" destId="{A656B61C-6ADC-4111-894B-5578537EBDAD}" srcOrd="1" destOrd="0" parTransId="{5BB60433-50D7-4426-B749-823CB31E683E}" sibTransId="{53D11850-04A2-4C23-BB80-EE75ABA6DDD3}"/>
    <dgm:cxn modelId="{DCA22538-9217-4C66-88DF-9834AC15CB79}" srcId="{0A97B096-F83F-40B7-8036-F88B1EDC2FC3}" destId="{C1398F40-AE17-4267-A798-A9892EE3A5D9}" srcOrd="2" destOrd="0" parTransId="{63B953B0-7889-4B2B-8536-6E570A52EF90}" sibTransId="{0D3F5F20-2C90-4AE2-8EA6-918C2AFACF5C}"/>
    <dgm:cxn modelId="{0DE4E61D-A950-414E-A333-68981B5A1526}" srcId="{0A97B096-F83F-40B7-8036-F88B1EDC2FC3}" destId="{F9634C0B-5169-41A3-ADCF-A1CA0F7A3163}" srcOrd="0" destOrd="0" parTransId="{EDD0FFCD-A4AE-4E7A-8CF8-315F839E5E54}" sibTransId="{C4D67B53-B347-4AAE-95DB-F4ACC59A4C2D}"/>
    <dgm:cxn modelId="{6A2CC61C-1C66-4BF1-8D3F-6CE20102ACC8}" type="presOf" srcId="{45A1ECAE-AFD0-4BA0-90BA-F7EEA49C6AE9}" destId="{25556920-E33D-4280-8ADA-CFBE200A6084}" srcOrd="0" destOrd="8" presId="urn:microsoft.com/office/officeart/2005/8/layout/vList2"/>
    <dgm:cxn modelId="{BD40D782-FC41-4383-A5CF-F10FA090428E}" type="presOf" srcId="{259FA89E-AABF-4733-96C7-48816ABA025B}" destId="{1523E619-32ED-4517-B190-9B6D8F099C31}" srcOrd="0" destOrd="0" presId="urn:microsoft.com/office/officeart/2005/8/layout/vList2"/>
    <dgm:cxn modelId="{ECA77546-E8DB-4201-9406-0EFB041FE4A4}" srcId="{300C1BF4-F156-4CE8-985E-2699B3D01585}" destId="{0A97B096-F83F-40B7-8036-F88B1EDC2FC3}" srcOrd="0" destOrd="0" parTransId="{90396802-2B3F-411E-960A-7A4560FDC18D}" sibTransId="{A7115C2B-D864-4270-8031-F79D7F8FCCC7}"/>
    <dgm:cxn modelId="{A8611E17-F379-4DBC-9E25-9B145C636715}" type="presOf" srcId="{2E072E8B-4A0A-4870-8A1B-594DC893EADE}" destId="{25556920-E33D-4280-8ADA-CFBE200A6084}" srcOrd="0" destOrd="5" presId="urn:microsoft.com/office/officeart/2005/8/layout/vList2"/>
    <dgm:cxn modelId="{2F2DFF64-30FE-4BFB-868B-E0A062289C7C}" srcId="{2D69C492-330D-4A9F-80B0-D1CE5E0B6ABC}" destId="{94473805-75D1-4B15-8D6A-C5543D800F62}" srcOrd="1" destOrd="0" parTransId="{A6C8C3EC-39E4-4C93-BF77-A4BBB98591CA}" sibTransId="{25E51C6C-83A0-4E2F-A2D1-86EBA05DDFD1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ADFD17CA-0F72-4B54-8012-6BC04EBF09F3}" srcId="{300C1BF4-F156-4CE8-985E-2699B3D01585}" destId="{682382DA-A0F5-4E1E-A073-72442241EA6F}" srcOrd="3" destOrd="0" parTransId="{32AB3A2C-73A8-4D4B-8130-9AF7E7373BDD}" sibTransId="{6713F732-5A8A-48DA-9B8D-C1A3F5B6DC60}"/>
    <dgm:cxn modelId="{5103B7E8-B415-458C-9D8A-177F4CD98DCF}" type="presParOf" srcId="{1523E619-32ED-4517-B190-9B6D8F099C31}" destId="{25D8B920-4D26-4C1D-BED0-72114717341D}" srcOrd="0" destOrd="0" presId="urn:microsoft.com/office/officeart/2005/8/layout/vList2"/>
    <dgm:cxn modelId="{080E7029-8843-4ADE-9077-89C46F367CA9}" type="presParOf" srcId="{1523E619-32ED-4517-B190-9B6D8F099C31}" destId="{25556920-E33D-4280-8ADA-CFBE200A608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Componentes do ambiente de Business </a:t>
          </a:r>
          <a:r>
            <a:rPr lang="pt-BR" sz="2800" dirty="0" err="1"/>
            <a:t>Intelligence</a:t>
          </a:r>
          <a:endParaRPr lang="pt-BR" sz="2800" dirty="0"/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endParaRPr lang="pt-BR" sz="2800" dirty="0"/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1082" custLinFactNeighborX="0" custLinFactNeighborY="-47840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417873A-4D9D-46C3-9520-4A505C1D368C}" type="presOf" srcId="{300C1BF4-F156-4CE8-985E-2699B3D01585}" destId="{25D8B920-4D26-4C1D-BED0-72114717341D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D6E6EC0C-FB08-4CC6-A839-3B5A8597463C}" type="presOf" srcId="{259FA89E-AABF-4733-96C7-48816ABA025B}" destId="{1523E619-32ED-4517-B190-9B6D8F099C31}" srcOrd="0" destOrd="0" presId="urn:microsoft.com/office/officeart/2005/8/layout/vList2"/>
    <dgm:cxn modelId="{8F55FB1A-28B1-4E92-80CF-BBF4CCF6F2DE}" type="presOf" srcId="{2F647799-C3DC-442C-B89C-9A7EFDCAB74B}" destId="{DEB47011-55A0-4967-BC9B-E65114EE4879}" srcOrd="0" destOrd="0" presId="urn:microsoft.com/office/officeart/2005/8/layout/vList2"/>
    <dgm:cxn modelId="{0D66022D-218A-4847-BAFE-E0F642B9DEDC}" type="presParOf" srcId="{1523E619-32ED-4517-B190-9B6D8F099C31}" destId="{25D8B920-4D26-4C1D-BED0-72114717341D}" srcOrd="0" destOrd="0" presId="urn:microsoft.com/office/officeart/2005/8/layout/vList2"/>
    <dgm:cxn modelId="{BC4AF3B8-DEAD-4BF1-94A3-30BD97FD349A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b="0" dirty="0"/>
            <a:t>2 - Excel como repositório de dados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64C98183-A363-4162-B7DA-F9DBF35AD497}">
      <dgm:prSet phldrT="[Texto]" custT="1"/>
      <dgm:spPr/>
      <dgm:t>
        <a:bodyPr/>
        <a:lstStyle/>
        <a:p>
          <a:r>
            <a:rPr lang="pt-BR" sz="2400" dirty="0"/>
            <a:t>Noções básicas de Modelagem de Dados e Normalização</a:t>
          </a:r>
        </a:p>
      </dgm:t>
    </dgm:pt>
    <dgm:pt modelId="{762514BD-D9A4-4CD7-8A75-BA4F1C404D4F}" type="parTrans" cxnId="{768CEEF3-4A83-4631-9A90-031C0682E420}">
      <dgm:prSet/>
      <dgm:spPr/>
      <dgm:t>
        <a:bodyPr/>
        <a:lstStyle/>
        <a:p>
          <a:endParaRPr lang="pt-BR"/>
        </a:p>
      </dgm:t>
    </dgm:pt>
    <dgm:pt modelId="{E1AA8559-3DF8-4FC5-A1D3-4A69C4D79CC4}" type="sibTrans" cxnId="{768CEEF3-4A83-4631-9A90-031C0682E420}">
      <dgm:prSet/>
      <dgm:spPr/>
      <dgm:t>
        <a:bodyPr/>
        <a:lstStyle/>
        <a:p>
          <a:endParaRPr lang="pt-BR"/>
        </a:p>
      </dgm:t>
    </dgm:pt>
    <dgm:pt modelId="{212B4C3C-DB1B-4B3C-ADBE-00F6EF2E7C12}">
      <dgm:prSet custT="1"/>
      <dgm:spPr/>
      <dgm:t>
        <a:bodyPr/>
        <a:lstStyle/>
        <a:p>
          <a:r>
            <a:rPr lang="pt-BR" sz="2400" dirty="0"/>
            <a:t>Uso da funcionalidade Tabela (ListObject)</a:t>
          </a:r>
        </a:p>
      </dgm:t>
    </dgm:pt>
    <dgm:pt modelId="{68D8BD74-9D30-4EB0-BB00-86DAD959739E}" type="parTrans" cxnId="{FEF8ACCA-AD96-4198-9D09-A4DE3578875B}">
      <dgm:prSet/>
      <dgm:spPr/>
      <dgm:t>
        <a:bodyPr/>
        <a:lstStyle/>
        <a:p>
          <a:endParaRPr lang="pt-BR"/>
        </a:p>
      </dgm:t>
    </dgm:pt>
    <dgm:pt modelId="{733E264C-775D-4C4A-884C-ECAE7DEB0F3F}" type="sibTrans" cxnId="{FEF8ACCA-AD96-4198-9D09-A4DE3578875B}">
      <dgm:prSet/>
      <dgm:spPr/>
      <dgm:t>
        <a:bodyPr/>
        <a:lstStyle/>
        <a:p>
          <a:endParaRPr lang="pt-BR"/>
        </a:p>
      </dgm:t>
    </dgm:pt>
    <dgm:pt modelId="{D329EEE8-FED3-4CAE-B032-282F98BF5BCA}">
      <dgm:prSet custT="1"/>
      <dgm:spPr/>
      <dgm:t>
        <a:bodyPr/>
        <a:lstStyle/>
        <a:p>
          <a:r>
            <a:rPr lang="pt-BR" sz="2400" dirty="0"/>
            <a:t>Estruturando relações entre Tabelas</a:t>
          </a:r>
        </a:p>
      </dgm:t>
    </dgm:pt>
    <dgm:pt modelId="{48B63A12-91CE-424D-BFEC-551BD1292E41}" type="parTrans" cxnId="{071285C2-7390-4E89-8B22-D2AF8B33D7B4}">
      <dgm:prSet/>
      <dgm:spPr/>
      <dgm:t>
        <a:bodyPr/>
        <a:lstStyle/>
        <a:p>
          <a:endParaRPr lang="pt-BR"/>
        </a:p>
      </dgm:t>
    </dgm:pt>
    <dgm:pt modelId="{12C68817-BD97-4CED-91B7-54C732F8AAFD}" type="sibTrans" cxnId="{071285C2-7390-4E89-8B22-D2AF8B33D7B4}">
      <dgm:prSet/>
      <dgm:spPr/>
      <dgm:t>
        <a:bodyPr/>
        <a:lstStyle/>
        <a:p>
          <a:endParaRPr lang="pt-BR"/>
        </a:p>
      </dgm:t>
    </dgm:pt>
    <dgm:pt modelId="{181C88C3-8DF5-4BF7-B639-0145AEA5BE80}">
      <dgm:prSet custT="1"/>
      <dgm:spPr/>
      <dgm:t>
        <a:bodyPr/>
        <a:lstStyle/>
        <a:p>
          <a:r>
            <a:rPr lang="pt-BR" sz="2400" dirty="0"/>
            <a:t>Funções alternativas criadas na EPE para facilitar o trabalho.</a:t>
          </a:r>
        </a:p>
      </dgm:t>
    </dgm:pt>
    <dgm:pt modelId="{AF96902D-0A08-45C1-8E65-CFFCA5EB1336}" type="parTrans" cxnId="{FE7D102C-7552-4531-BAD6-239C4A4C163C}">
      <dgm:prSet/>
      <dgm:spPr/>
      <dgm:t>
        <a:bodyPr/>
        <a:lstStyle/>
        <a:p>
          <a:endParaRPr lang="pt-BR"/>
        </a:p>
      </dgm:t>
    </dgm:pt>
    <dgm:pt modelId="{FC83AC4B-89CB-4402-B129-429E9955FFAB}" type="sibTrans" cxnId="{FE7D102C-7552-4531-BAD6-239C4A4C163C}">
      <dgm:prSet/>
      <dgm:spPr/>
      <dgm:t>
        <a:bodyPr/>
        <a:lstStyle/>
        <a:p>
          <a:endParaRPr lang="pt-BR"/>
        </a:p>
      </dgm:t>
    </dgm:pt>
    <dgm:pt modelId="{151DEDEB-9312-4EBA-A5F7-6853F9039685}">
      <dgm:prSet custT="1"/>
      <dgm:spPr/>
      <dgm:t>
        <a:bodyPr/>
        <a:lstStyle/>
        <a:p>
          <a:r>
            <a:rPr lang="pt-BR" sz="2400" dirty="0"/>
            <a:t>Validação de Dados e de Regras de Negócio simples</a:t>
          </a:r>
        </a:p>
      </dgm:t>
    </dgm:pt>
    <dgm:pt modelId="{8DD55E7F-CFB8-45DC-8D21-AD692E2E3358}" type="parTrans" cxnId="{B3925FF7-A308-40CF-81CA-86705D061FD3}">
      <dgm:prSet/>
      <dgm:spPr/>
      <dgm:t>
        <a:bodyPr/>
        <a:lstStyle/>
        <a:p>
          <a:endParaRPr lang="pt-BR"/>
        </a:p>
      </dgm:t>
    </dgm:pt>
    <dgm:pt modelId="{BE3BC783-2F5D-4644-B5B6-0F465DE51F1D}" type="sibTrans" cxnId="{B3925FF7-A308-40CF-81CA-86705D061FD3}">
      <dgm:prSet/>
      <dgm:spPr/>
      <dgm:t>
        <a:bodyPr/>
        <a:lstStyle/>
        <a:p>
          <a:endParaRPr lang="pt-BR"/>
        </a:p>
      </dgm:t>
    </dgm:pt>
    <dgm:pt modelId="{3AE424E4-72BB-4BEE-9366-A471EAB8AC7A}">
      <dgm:prSet custT="1"/>
      <dgm:spPr/>
      <dgm:t>
        <a:bodyPr/>
        <a:lstStyle/>
        <a:p>
          <a:r>
            <a:rPr lang="pt-BR" sz="2400" dirty="0"/>
            <a:t>Limitações do Excel como repositório de dados</a:t>
          </a:r>
        </a:p>
      </dgm:t>
    </dgm:pt>
    <dgm:pt modelId="{DE401B17-F0BE-46C0-B8D5-5F51EA35A4A4}" type="parTrans" cxnId="{0430DE61-3F55-45A3-9201-6D1C4FF4B175}">
      <dgm:prSet/>
      <dgm:spPr/>
      <dgm:t>
        <a:bodyPr/>
        <a:lstStyle/>
        <a:p>
          <a:endParaRPr lang="pt-BR"/>
        </a:p>
      </dgm:t>
    </dgm:pt>
    <dgm:pt modelId="{EB67A271-59C0-4CCB-A356-64F39B466F8A}" type="sibTrans" cxnId="{0430DE61-3F55-45A3-9201-6D1C4FF4B175}">
      <dgm:prSet/>
      <dgm:spPr/>
      <dgm:t>
        <a:bodyPr/>
        <a:lstStyle/>
        <a:p>
          <a:endParaRPr lang="pt-BR"/>
        </a:p>
      </dgm:t>
    </dgm:pt>
    <dgm:pt modelId="{6C833AE7-1F9E-45C3-8C1C-65DAFC59907E}">
      <dgm:prSet custT="1"/>
      <dgm:spPr/>
      <dgm:t>
        <a:bodyPr/>
        <a:lstStyle/>
        <a:p>
          <a:r>
            <a:rPr lang="pt-BR" sz="2400" dirty="0"/>
            <a:t>Visão sobre o projeto Arquitetura da Informação.</a:t>
          </a:r>
        </a:p>
      </dgm:t>
    </dgm:pt>
    <dgm:pt modelId="{B74091A0-361A-4A6E-AC47-6EEECBAB9D2F}" type="parTrans" cxnId="{9EC482FF-7586-4D16-AFC4-D7141173521F}">
      <dgm:prSet/>
      <dgm:spPr/>
      <dgm:t>
        <a:bodyPr/>
        <a:lstStyle/>
        <a:p>
          <a:endParaRPr lang="pt-BR"/>
        </a:p>
      </dgm:t>
    </dgm:pt>
    <dgm:pt modelId="{0C2CD21F-666E-4001-AE26-01CE7B987CCE}" type="sibTrans" cxnId="{9EC482FF-7586-4D16-AFC4-D7141173521F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954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BE11668-7F8A-4C42-8DB5-87C046C570B4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8C2E2A7-602A-4971-858A-2CD961D714B2}" type="presOf" srcId="{300C1BF4-F156-4CE8-985E-2699B3D01585}" destId="{25D8B920-4D26-4C1D-BED0-72114717341D}" srcOrd="0" destOrd="0" presId="urn:microsoft.com/office/officeart/2005/8/layout/vList2"/>
    <dgm:cxn modelId="{683F4077-A76E-428D-8F4B-004E45C8FC3F}" type="presOf" srcId="{181C88C3-8DF5-4BF7-B639-0145AEA5BE80}" destId="{3BE11668-7F8A-4C42-8DB5-87C046C570B4}" srcOrd="0" destOrd="3" presId="urn:microsoft.com/office/officeart/2005/8/layout/vList2"/>
    <dgm:cxn modelId="{D4A26C1F-55B5-4EDE-BC31-76405A0A0B7A}" type="presOf" srcId="{212B4C3C-DB1B-4B3C-ADBE-00F6EF2E7C12}" destId="{3BE11668-7F8A-4C42-8DB5-87C046C570B4}" srcOrd="0" destOrd="1" presId="urn:microsoft.com/office/officeart/2005/8/layout/vList2"/>
    <dgm:cxn modelId="{FEF8ACCA-AD96-4198-9D09-A4DE3578875B}" srcId="{300C1BF4-F156-4CE8-985E-2699B3D01585}" destId="{212B4C3C-DB1B-4B3C-ADBE-00F6EF2E7C12}" srcOrd="1" destOrd="0" parTransId="{68D8BD74-9D30-4EB0-BB00-86DAD959739E}" sibTransId="{733E264C-775D-4C4A-884C-ECAE7DEB0F3F}"/>
    <dgm:cxn modelId="{E681150C-7313-449E-A6D0-4C4A7608B72A}" type="presOf" srcId="{151DEDEB-9312-4EBA-A5F7-6853F9039685}" destId="{3BE11668-7F8A-4C42-8DB5-87C046C570B4}" srcOrd="0" destOrd="4" presId="urn:microsoft.com/office/officeart/2005/8/layout/vList2"/>
    <dgm:cxn modelId="{B3925FF7-A308-40CF-81CA-86705D061FD3}" srcId="{300C1BF4-F156-4CE8-985E-2699B3D01585}" destId="{151DEDEB-9312-4EBA-A5F7-6853F9039685}" srcOrd="4" destOrd="0" parTransId="{8DD55E7F-CFB8-45DC-8D21-AD692E2E3358}" sibTransId="{BE3BC783-2F5D-4644-B5B6-0F465DE51F1D}"/>
    <dgm:cxn modelId="{815AB3F0-8FE8-4B14-87F2-BEA91B497EB9}" type="presOf" srcId="{D329EEE8-FED3-4CAE-B032-282F98BF5BCA}" destId="{3BE11668-7F8A-4C42-8DB5-87C046C570B4}" srcOrd="0" destOrd="2" presId="urn:microsoft.com/office/officeart/2005/8/layout/vList2"/>
    <dgm:cxn modelId="{0430DE61-3F55-45A3-9201-6D1C4FF4B175}" srcId="{300C1BF4-F156-4CE8-985E-2699B3D01585}" destId="{3AE424E4-72BB-4BEE-9366-A471EAB8AC7A}" srcOrd="5" destOrd="0" parTransId="{DE401B17-F0BE-46C0-B8D5-5F51EA35A4A4}" sibTransId="{EB67A271-59C0-4CCB-A356-64F39B466F8A}"/>
    <dgm:cxn modelId="{FE7D102C-7552-4531-BAD6-239C4A4C163C}" srcId="{300C1BF4-F156-4CE8-985E-2699B3D01585}" destId="{181C88C3-8DF5-4BF7-B639-0145AEA5BE80}" srcOrd="3" destOrd="0" parTransId="{AF96902D-0A08-45C1-8E65-CFFCA5EB1336}" sibTransId="{FC83AC4B-89CB-4402-B129-429E9955FFAB}"/>
    <dgm:cxn modelId="{768CEEF3-4A83-4631-9A90-031C0682E420}" srcId="{300C1BF4-F156-4CE8-985E-2699B3D01585}" destId="{64C98183-A363-4162-B7DA-F9DBF35AD497}" srcOrd="0" destOrd="0" parTransId="{762514BD-D9A4-4CD7-8A75-BA4F1C404D4F}" sibTransId="{E1AA8559-3DF8-4FC5-A1D3-4A69C4D79CC4}"/>
    <dgm:cxn modelId="{071285C2-7390-4E89-8B22-D2AF8B33D7B4}" srcId="{300C1BF4-F156-4CE8-985E-2699B3D01585}" destId="{D329EEE8-FED3-4CAE-B032-282F98BF5BCA}" srcOrd="2" destOrd="0" parTransId="{48B63A12-91CE-424D-BFEC-551BD1292E41}" sibTransId="{12C68817-BD97-4CED-91B7-54C732F8AAFD}"/>
    <dgm:cxn modelId="{9EC482FF-7586-4D16-AFC4-D7141173521F}" srcId="{300C1BF4-F156-4CE8-985E-2699B3D01585}" destId="{6C833AE7-1F9E-45C3-8C1C-65DAFC59907E}" srcOrd="6" destOrd="0" parTransId="{B74091A0-361A-4A6E-AC47-6EEECBAB9D2F}" sibTransId="{0C2CD21F-666E-4001-AE26-01CE7B987CCE}"/>
    <dgm:cxn modelId="{BD40D782-FC41-4383-A5CF-F10FA090428E}" type="presOf" srcId="{259FA89E-AABF-4733-96C7-48816ABA025B}" destId="{1523E619-32ED-4517-B190-9B6D8F099C31}" srcOrd="0" destOrd="0" presId="urn:microsoft.com/office/officeart/2005/8/layout/vList2"/>
    <dgm:cxn modelId="{5F778C02-AF83-4032-983A-7485265EF105}" type="presOf" srcId="{64C98183-A363-4162-B7DA-F9DBF35AD497}" destId="{3BE11668-7F8A-4C42-8DB5-87C046C570B4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1CFF1AF4-7548-45EE-A40D-286E0198B893}" type="presOf" srcId="{6C833AE7-1F9E-45C3-8C1C-65DAFC59907E}" destId="{3BE11668-7F8A-4C42-8DB5-87C046C570B4}" srcOrd="0" destOrd="6" presId="urn:microsoft.com/office/officeart/2005/8/layout/vList2"/>
    <dgm:cxn modelId="{FF4FBF7F-2F15-45D7-AAA5-4C6F71EBC7D2}" type="presOf" srcId="{3AE424E4-72BB-4BEE-9366-A471EAB8AC7A}" destId="{3BE11668-7F8A-4C42-8DB5-87C046C570B4}" srcOrd="0" destOrd="5" presId="urn:microsoft.com/office/officeart/2005/8/layout/vList2"/>
    <dgm:cxn modelId="{5103B7E8-B415-458C-9D8A-177F4CD98DCF}" type="presParOf" srcId="{1523E619-32ED-4517-B190-9B6D8F099C31}" destId="{25D8B920-4D26-4C1D-BED0-72114717341D}" srcOrd="0" destOrd="0" presId="urn:microsoft.com/office/officeart/2005/8/layout/vList2"/>
    <dgm:cxn modelId="{CFF60E67-28E2-41B0-BFF8-BDF3BBAEC053}" type="presParOf" srcId="{1523E619-32ED-4517-B190-9B6D8F099C31}" destId="{3BE11668-7F8A-4C42-8DB5-87C046C570B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3 - Manipulação e Tratamento de dados com Power Query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E8295D4A-DD4E-4EE6-82BE-38AC71787786}">
      <dgm:prSet phldrT="[Texto]" custT="1"/>
      <dgm:spPr/>
      <dgm:t>
        <a:bodyPr/>
        <a:lstStyle/>
        <a:p>
          <a:r>
            <a:rPr lang="pt-BR" sz="2400" dirty="0"/>
            <a:t>Visão Geral da Ferramenta Power Query</a:t>
          </a:r>
        </a:p>
      </dgm:t>
    </dgm:pt>
    <dgm:pt modelId="{29FEF9C6-5CF5-4438-BEB0-8ABE58046FF9}" type="parTrans" cxnId="{2CB126FE-7FD3-4C8B-BD60-42239E91BB75}">
      <dgm:prSet/>
      <dgm:spPr/>
      <dgm:t>
        <a:bodyPr/>
        <a:lstStyle/>
        <a:p>
          <a:endParaRPr lang="pt-BR"/>
        </a:p>
      </dgm:t>
    </dgm:pt>
    <dgm:pt modelId="{802C5952-82FF-4183-A120-1319F8B1D865}" type="sibTrans" cxnId="{2CB126FE-7FD3-4C8B-BD60-42239E91BB75}">
      <dgm:prSet/>
      <dgm:spPr/>
      <dgm:t>
        <a:bodyPr/>
        <a:lstStyle/>
        <a:p>
          <a:endParaRPr lang="pt-BR"/>
        </a:p>
      </dgm:t>
    </dgm:pt>
    <dgm:pt modelId="{24725DE2-9F89-4389-9CDF-ADC7B69F8E94}">
      <dgm:prSet custT="1"/>
      <dgm:spPr/>
      <dgm:t>
        <a:bodyPr/>
        <a:lstStyle/>
        <a:p>
          <a:r>
            <a:rPr lang="pt-BR" sz="2400" dirty="0"/>
            <a:t>Tratamento e Manipulação de dados das Tabelas (ListObjects)</a:t>
          </a:r>
        </a:p>
      </dgm:t>
    </dgm:pt>
    <dgm:pt modelId="{26D76D67-BE64-49A0-B55F-7D28B1596751}" type="parTrans" cxnId="{75011BBC-C87B-4118-A080-B5CF464BC5EA}">
      <dgm:prSet/>
      <dgm:spPr/>
      <dgm:t>
        <a:bodyPr/>
        <a:lstStyle/>
        <a:p>
          <a:endParaRPr lang="pt-BR"/>
        </a:p>
      </dgm:t>
    </dgm:pt>
    <dgm:pt modelId="{C6709165-2FB7-463A-94E6-C5D7C42AA12B}" type="sibTrans" cxnId="{75011BBC-C87B-4118-A080-B5CF464BC5EA}">
      <dgm:prSet/>
      <dgm:spPr/>
      <dgm:t>
        <a:bodyPr/>
        <a:lstStyle/>
        <a:p>
          <a:endParaRPr lang="pt-BR"/>
        </a:p>
      </dgm:t>
    </dgm:pt>
    <dgm:pt modelId="{4CAB1FC9-1F9A-4214-8C85-03CD1F515146}">
      <dgm:prSet custT="1"/>
      <dgm:spPr/>
      <dgm:t>
        <a:bodyPr/>
        <a:lstStyle/>
        <a:p>
          <a:r>
            <a:rPr lang="pt-BR" sz="2400" dirty="0"/>
            <a:t>Exemplos de tratamento de informações.</a:t>
          </a:r>
        </a:p>
      </dgm:t>
    </dgm:pt>
    <dgm:pt modelId="{AF34C353-8FAB-4034-BF05-7721DB8537B0}" type="parTrans" cxnId="{3C892271-985A-4B5F-9E29-5397024778B1}">
      <dgm:prSet/>
      <dgm:spPr/>
      <dgm:t>
        <a:bodyPr/>
        <a:lstStyle/>
        <a:p>
          <a:endParaRPr lang="pt-BR"/>
        </a:p>
      </dgm:t>
    </dgm:pt>
    <dgm:pt modelId="{AA00F7A2-1913-4D01-B748-85EE40AB274F}" type="sibTrans" cxnId="{3C892271-985A-4B5F-9E29-5397024778B1}">
      <dgm:prSet/>
      <dgm:spPr/>
      <dgm:t>
        <a:bodyPr/>
        <a:lstStyle/>
        <a:p>
          <a:endParaRPr lang="pt-BR"/>
        </a:p>
      </dgm:t>
    </dgm:pt>
    <dgm:pt modelId="{8F780299-CD0E-4C5C-8514-81D76AE49DFA}">
      <dgm:prSet custT="1"/>
      <dgm:spPr/>
      <dgm:t>
        <a:bodyPr/>
        <a:lstStyle/>
        <a:p>
          <a:r>
            <a:rPr lang="pt-BR" sz="2400" dirty="0"/>
            <a:t>Importação de Dados Externos</a:t>
          </a:r>
        </a:p>
      </dgm:t>
    </dgm:pt>
    <dgm:pt modelId="{6C86E925-348E-4F76-B4F5-8B9A6844A43F}" type="parTrans" cxnId="{64BDB5A3-4E21-4AE5-B10F-303B262DA305}">
      <dgm:prSet/>
      <dgm:spPr/>
      <dgm:t>
        <a:bodyPr/>
        <a:lstStyle/>
        <a:p>
          <a:endParaRPr lang="pt-BR"/>
        </a:p>
      </dgm:t>
    </dgm:pt>
    <dgm:pt modelId="{55BE92ED-B781-424D-AAB1-D470DD288F38}" type="sibTrans" cxnId="{64BDB5A3-4E21-4AE5-B10F-303B262DA305}">
      <dgm:prSet/>
      <dgm:spPr/>
      <dgm:t>
        <a:bodyPr/>
        <a:lstStyle/>
        <a:p>
          <a:endParaRPr lang="pt-BR"/>
        </a:p>
      </dgm:t>
    </dgm:pt>
    <dgm:pt modelId="{168F91BF-BE6E-42A9-89D8-5E01CE5EA862}">
      <dgm:prSet custT="1"/>
      <dgm:spPr/>
      <dgm:t>
        <a:bodyPr/>
        <a:lstStyle/>
        <a:p>
          <a:r>
            <a:rPr lang="pt-BR" sz="2400" dirty="0"/>
            <a:t>Importação da WEB.</a:t>
          </a:r>
        </a:p>
      </dgm:t>
    </dgm:pt>
    <dgm:pt modelId="{D16E62CF-862A-49AE-A1EF-19824DCA82F2}" type="parTrans" cxnId="{BE67EF25-6234-4672-A0E7-751A6B68B036}">
      <dgm:prSet/>
      <dgm:spPr/>
      <dgm:t>
        <a:bodyPr/>
        <a:lstStyle/>
        <a:p>
          <a:endParaRPr lang="pt-BR"/>
        </a:p>
      </dgm:t>
    </dgm:pt>
    <dgm:pt modelId="{C1A00E47-BDAD-4DEF-B332-0EB00296DE5C}" type="sibTrans" cxnId="{BE67EF25-6234-4672-A0E7-751A6B68B036}">
      <dgm:prSet/>
      <dgm:spPr/>
      <dgm:t>
        <a:bodyPr/>
        <a:lstStyle/>
        <a:p>
          <a:endParaRPr lang="pt-BR"/>
        </a:p>
      </dgm:t>
    </dgm:pt>
    <dgm:pt modelId="{376700E4-A0A6-4476-8905-D0E6772782F5}">
      <dgm:prSet custT="1"/>
      <dgm:spPr/>
      <dgm:t>
        <a:bodyPr/>
        <a:lstStyle/>
        <a:p>
          <a:r>
            <a:rPr lang="pt-BR" sz="2400" dirty="0"/>
            <a:t>Importação de outras planilhas.</a:t>
          </a:r>
        </a:p>
      </dgm:t>
    </dgm:pt>
    <dgm:pt modelId="{054A0618-32DE-4770-AAEC-34A18B22BFCF}" type="parTrans" cxnId="{AC400FEC-C069-43A6-8605-FB1E69A78AAB}">
      <dgm:prSet/>
      <dgm:spPr/>
      <dgm:t>
        <a:bodyPr/>
        <a:lstStyle/>
        <a:p>
          <a:endParaRPr lang="pt-BR"/>
        </a:p>
      </dgm:t>
    </dgm:pt>
    <dgm:pt modelId="{238F89FD-05FC-4DB9-91F8-D1B7BB562D9B}" type="sibTrans" cxnId="{AC400FEC-C069-43A6-8605-FB1E69A78AAB}">
      <dgm:prSet/>
      <dgm:spPr/>
      <dgm:t>
        <a:bodyPr/>
        <a:lstStyle/>
        <a:p>
          <a:endParaRPr lang="pt-BR"/>
        </a:p>
      </dgm:t>
    </dgm:pt>
    <dgm:pt modelId="{4FB4BD64-285F-4DC9-AE03-BD51F4B0BDAF}">
      <dgm:prSet custT="1"/>
      <dgm:spPr/>
      <dgm:t>
        <a:bodyPr/>
        <a:lstStyle/>
        <a:p>
          <a:r>
            <a:rPr lang="pt-BR" sz="2400" dirty="0"/>
            <a:t>Importação de Pastas.</a:t>
          </a:r>
        </a:p>
      </dgm:t>
    </dgm:pt>
    <dgm:pt modelId="{6179BA5F-FAA5-4A7C-9CB7-408424CA6879}" type="parTrans" cxnId="{B93423DF-43F2-4963-83E5-3504FF48344C}">
      <dgm:prSet/>
      <dgm:spPr/>
      <dgm:t>
        <a:bodyPr/>
        <a:lstStyle/>
        <a:p>
          <a:endParaRPr lang="pt-BR"/>
        </a:p>
      </dgm:t>
    </dgm:pt>
    <dgm:pt modelId="{00AECEA3-3528-424D-B3C5-D4A22FBA358D}" type="sibTrans" cxnId="{B93423DF-43F2-4963-83E5-3504FF48344C}">
      <dgm:prSet/>
      <dgm:spPr/>
      <dgm:t>
        <a:bodyPr/>
        <a:lstStyle/>
        <a:p>
          <a:endParaRPr lang="pt-BR"/>
        </a:p>
      </dgm:t>
    </dgm:pt>
    <dgm:pt modelId="{035D188B-7746-4552-BE98-38F8CC8E168F}">
      <dgm:prSet custT="1"/>
      <dgm:spPr/>
      <dgm:t>
        <a:bodyPr/>
        <a:lstStyle/>
        <a:p>
          <a:r>
            <a:rPr lang="pt-BR" sz="2400" dirty="0"/>
            <a:t>Outras importações.</a:t>
          </a:r>
        </a:p>
      </dgm:t>
    </dgm:pt>
    <dgm:pt modelId="{AAA531AD-2183-4BA9-A4DC-0B4A8090E507}" type="parTrans" cxnId="{5E221D8B-EA1E-47C9-98EA-6CC8B22C9E9C}">
      <dgm:prSet/>
      <dgm:spPr/>
      <dgm:t>
        <a:bodyPr/>
        <a:lstStyle/>
        <a:p>
          <a:endParaRPr lang="pt-BR"/>
        </a:p>
      </dgm:t>
    </dgm:pt>
    <dgm:pt modelId="{3A430DEF-F349-4EF4-A89B-F679711AD5D1}" type="sibTrans" cxnId="{5E221D8B-EA1E-47C9-98EA-6CC8B22C9E9C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75191" custLinFactNeighborY="828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387560-A882-41B3-8E7B-C3AE85E5782D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66FDD2C-7509-43E5-A04B-FF81F76C3726}" type="presOf" srcId="{4FB4BD64-285F-4DC9-AE03-BD51F4B0BDAF}" destId="{F4387560-A882-41B3-8E7B-C3AE85E5782D}" srcOrd="0" destOrd="6" presId="urn:microsoft.com/office/officeart/2005/8/layout/vList2"/>
    <dgm:cxn modelId="{0B813E83-506E-41B6-A658-9A5BD1E195B1}" type="presOf" srcId="{24725DE2-9F89-4389-9CDF-ADC7B69F8E94}" destId="{F4387560-A882-41B3-8E7B-C3AE85E5782D}" srcOrd="0" destOrd="1" presId="urn:microsoft.com/office/officeart/2005/8/layout/vList2"/>
    <dgm:cxn modelId="{7B4FCA86-72BA-4870-B72B-1789EAB62445}" type="presOf" srcId="{376700E4-A0A6-4476-8905-D0E6772782F5}" destId="{F4387560-A882-41B3-8E7B-C3AE85E5782D}" srcOrd="0" destOrd="5" presId="urn:microsoft.com/office/officeart/2005/8/layout/vList2"/>
    <dgm:cxn modelId="{D8C2E2A7-602A-4971-858A-2CD961D714B2}" type="presOf" srcId="{300C1BF4-F156-4CE8-985E-2699B3D01585}" destId="{25D8B920-4D26-4C1D-BED0-72114717341D}" srcOrd="0" destOrd="0" presId="urn:microsoft.com/office/officeart/2005/8/layout/vList2"/>
    <dgm:cxn modelId="{EC941897-744E-4CC7-A444-E62B228A9170}" type="presOf" srcId="{035D188B-7746-4552-BE98-38F8CC8E168F}" destId="{F4387560-A882-41B3-8E7B-C3AE85E5782D}" srcOrd="0" destOrd="7" presId="urn:microsoft.com/office/officeart/2005/8/layout/vList2"/>
    <dgm:cxn modelId="{AB164C6E-08BC-4E51-B6BC-CCF272AF5243}" type="presOf" srcId="{168F91BF-BE6E-42A9-89D8-5E01CE5EA862}" destId="{F4387560-A882-41B3-8E7B-C3AE85E5782D}" srcOrd="0" destOrd="4" presId="urn:microsoft.com/office/officeart/2005/8/layout/vList2"/>
    <dgm:cxn modelId="{64BDB5A3-4E21-4AE5-B10F-303B262DA305}" srcId="{300C1BF4-F156-4CE8-985E-2699B3D01585}" destId="{8F780299-CD0E-4C5C-8514-81D76AE49DFA}" srcOrd="2" destOrd="0" parTransId="{6C86E925-348E-4F76-B4F5-8B9A6844A43F}" sibTransId="{55BE92ED-B781-424D-AAB1-D470DD288F38}"/>
    <dgm:cxn modelId="{CD5FB153-2E3B-4959-B352-74F350EA2501}" type="presOf" srcId="{4CAB1FC9-1F9A-4214-8C85-03CD1F515146}" destId="{F4387560-A882-41B3-8E7B-C3AE85E5782D}" srcOrd="0" destOrd="2" presId="urn:microsoft.com/office/officeart/2005/8/layout/vList2"/>
    <dgm:cxn modelId="{2CB126FE-7FD3-4C8B-BD60-42239E91BB75}" srcId="{300C1BF4-F156-4CE8-985E-2699B3D01585}" destId="{E8295D4A-DD4E-4EE6-82BE-38AC71787786}" srcOrd="0" destOrd="0" parTransId="{29FEF9C6-5CF5-4438-BEB0-8ABE58046FF9}" sibTransId="{802C5952-82FF-4183-A120-1319F8B1D865}"/>
    <dgm:cxn modelId="{75011BBC-C87B-4118-A080-B5CF464BC5EA}" srcId="{300C1BF4-F156-4CE8-985E-2699B3D01585}" destId="{24725DE2-9F89-4389-9CDF-ADC7B69F8E94}" srcOrd="1" destOrd="0" parTransId="{26D76D67-BE64-49A0-B55F-7D28B1596751}" sibTransId="{C6709165-2FB7-463A-94E6-C5D7C42AA12B}"/>
    <dgm:cxn modelId="{5E221D8B-EA1E-47C9-98EA-6CC8B22C9E9C}" srcId="{8F780299-CD0E-4C5C-8514-81D76AE49DFA}" destId="{035D188B-7746-4552-BE98-38F8CC8E168F}" srcOrd="3" destOrd="0" parTransId="{AAA531AD-2183-4BA9-A4DC-0B4A8090E507}" sibTransId="{3A430DEF-F349-4EF4-A89B-F679711AD5D1}"/>
    <dgm:cxn modelId="{3C892271-985A-4B5F-9E29-5397024778B1}" srcId="{24725DE2-9F89-4389-9CDF-ADC7B69F8E94}" destId="{4CAB1FC9-1F9A-4214-8C85-03CD1F515146}" srcOrd="0" destOrd="0" parTransId="{AF34C353-8FAB-4034-BF05-7721DB8537B0}" sibTransId="{AA00F7A2-1913-4D01-B748-85EE40AB274F}"/>
    <dgm:cxn modelId="{AC400FEC-C069-43A6-8605-FB1E69A78AAB}" srcId="{8F780299-CD0E-4C5C-8514-81D76AE49DFA}" destId="{376700E4-A0A6-4476-8905-D0E6772782F5}" srcOrd="1" destOrd="0" parTransId="{054A0618-32DE-4770-AAEC-34A18B22BFCF}" sibTransId="{238F89FD-05FC-4DB9-91F8-D1B7BB562D9B}"/>
    <dgm:cxn modelId="{BD40D782-FC41-4383-A5CF-F10FA090428E}" type="presOf" srcId="{259FA89E-AABF-4733-96C7-48816ABA025B}" destId="{1523E619-32ED-4517-B190-9B6D8F099C31}" srcOrd="0" destOrd="0" presId="urn:microsoft.com/office/officeart/2005/8/layout/vList2"/>
    <dgm:cxn modelId="{F83BFDE2-2CAC-4C89-A23D-53F3E09EABF1}" type="presOf" srcId="{E8295D4A-DD4E-4EE6-82BE-38AC71787786}" destId="{F4387560-A882-41B3-8E7B-C3AE85E5782D}" srcOrd="0" destOrd="0" presId="urn:microsoft.com/office/officeart/2005/8/layout/vList2"/>
    <dgm:cxn modelId="{E27AE50C-E642-4203-A69E-72100BCEF4E3}" type="presOf" srcId="{8F780299-CD0E-4C5C-8514-81D76AE49DFA}" destId="{F4387560-A882-41B3-8E7B-C3AE85E5782D}" srcOrd="0" destOrd="3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B93423DF-43F2-4963-83E5-3504FF48344C}" srcId="{8F780299-CD0E-4C5C-8514-81D76AE49DFA}" destId="{4FB4BD64-285F-4DC9-AE03-BD51F4B0BDAF}" srcOrd="2" destOrd="0" parTransId="{6179BA5F-FAA5-4A7C-9CB7-408424CA6879}" sibTransId="{00AECEA3-3528-424D-B3C5-D4A22FBA358D}"/>
    <dgm:cxn modelId="{BE67EF25-6234-4672-A0E7-751A6B68B036}" srcId="{8F780299-CD0E-4C5C-8514-81D76AE49DFA}" destId="{168F91BF-BE6E-42A9-89D8-5E01CE5EA862}" srcOrd="0" destOrd="0" parTransId="{D16E62CF-862A-49AE-A1EF-19824DCA82F2}" sibTransId="{C1A00E47-BDAD-4DEF-B332-0EB00296DE5C}"/>
    <dgm:cxn modelId="{5103B7E8-B415-458C-9D8A-177F4CD98DCF}" type="presParOf" srcId="{1523E619-32ED-4517-B190-9B6D8F099C31}" destId="{25D8B920-4D26-4C1D-BED0-72114717341D}" srcOrd="0" destOrd="0" presId="urn:microsoft.com/office/officeart/2005/8/layout/vList2"/>
    <dgm:cxn modelId="{D1741F97-0E83-44BF-88EF-2C08F2254FA8}" type="presParOf" srcId="{1523E619-32ED-4517-B190-9B6D8F099C31}" destId="{F4387560-A882-41B3-8E7B-C3AE85E5782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3 - Manipulação e Tratamento de dados com Power Query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C95CA9F0-3FF8-46C7-8E9B-9140C2AF6A9C}">
      <dgm:prSet phldrT="[Texto]" custT="1"/>
      <dgm:spPr/>
      <dgm:t>
        <a:bodyPr/>
        <a:lstStyle/>
        <a:p>
          <a:r>
            <a:rPr lang="pt-BR" sz="2800" dirty="0"/>
            <a:t>Linguagem M (recursos avançados)</a:t>
          </a:r>
        </a:p>
      </dgm:t>
    </dgm:pt>
    <dgm:pt modelId="{F810E13D-79D8-4227-88A2-8C7559C44C61}" type="parTrans" cxnId="{088E9E2D-00FC-4383-A799-BCFF64512E39}">
      <dgm:prSet/>
      <dgm:spPr/>
      <dgm:t>
        <a:bodyPr/>
        <a:lstStyle/>
        <a:p>
          <a:endParaRPr lang="pt-BR"/>
        </a:p>
      </dgm:t>
    </dgm:pt>
    <dgm:pt modelId="{F7AC9118-130D-4BD2-8DA9-3E5787B91834}" type="sibTrans" cxnId="{088E9E2D-00FC-4383-A799-BCFF64512E39}">
      <dgm:prSet/>
      <dgm:spPr/>
      <dgm:t>
        <a:bodyPr/>
        <a:lstStyle/>
        <a:p>
          <a:endParaRPr lang="pt-BR"/>
        </a:p>
      </dgm:t>
    </dgm:pt>
    <dgm:pt modelId="{BF4C2F14-4CC9-4797-9DD1-94A48E6638F6}">
      <dgm:prSet custT="1"/>
      <dgm:spPr/>
      <dgm:t>
        <a:bodyPr/>
        <a:lstStyle/>
        <a:p>
          <a:r>
            <a:rPr lang="pt-BR" sz="2800" dirty="0"/>
            <a:t>Criação de Funções para evitar duplicação de código.</a:t>
          </a:r>
        </a:p>
      </dgm:t>
    </dgm:pt>
    <dgm:pt modelId="{00864001-5304-46B9-A7A3-5FC83296B338}" type="parTrans" cxnId="{6C203EBF-F5FC-431E-9D98-D37148504679}">
      <dgm:prSet/>
      <dgm:spPr/>
      <dgm:t>
        <a:bodyPr/>
        <a:lstStyle/>
        <a:p>
          <a:endParaRPr lang="pt-BR"/>
        </a:p>
      </dgm:t>
    </dgm:pt>
    <dgm:pt modelId="{8BBDD6E5-D46A-4946-AFF8-F6A49BEC0F9C}" type="sibTrans" cxnId="{6C203EBF-F5FC-431E-9D98-D37148504679}">
      <dgm:prSet/>
      <dgm:spPr/>
      <dgm:t>
        <a:bodyPr/>
        <a:lstStyle/>
        <a:p>
          <a:endParaRPr lang="pt-BR"/>
        </a:p>
      </dgm:t>
    </dgm:pt>
    <dgm:pt modelId="{C99B0544-08E8-47D6-924E-B486468D51EE}">
      <dgm:prSet phldrT="[Texto]" custT="1"/>
      <dgm:spPr/>
      <dgm:t>
        <a:bodyPr/>
        <a:lstStyle/>
        <a:p>
          <a:r>
            <a:rPr lang="pt-BR" sz="2800" dirty="0"/>
            <a:t>Visão geral da linguagem.</a:t>
          </a:r>
        </a:p>
      </dgm:t>
    </dgm:pt>
    <dgm:pt modelId="{48A0B451-E2F8-48B2-A687-FF4672A53E1A}" type="parTrans" cxnId="{EC0F8BAF-1F9F-4559-9188-C888556886C2}">
      <dgm:prSet/>
      <dgm:spPr/>
      <dgm:t>
        <a:bodyPr/>
        <a:lstStyle/>
        <a:p>
          <a:endParaRPr lang="pt-BR"/>
        </a:p>
      </dgm:t>
    </dgm:pt>
    <dgm:pt modelId="{A1EA9D9A-16C4-429F-9122-2F369F4A26A2}" type="sibTrans" cxnId="{EC0F8BAF-1F9F-4559-9188-C888556886C2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5568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29FF359-D56D-451A-B5AD-AD33AFD8E82B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8C2E2A7-602A-4971-858A-2CD961D714B2}" type="presOf" srcId="{300C1BF4-F156-4CE8-985E-2699B3D01585}" destId="{25D8B920-4D26-4C1D-BED0-72114717341D}" srcOrd="0" destOrd="0" presId="urn:microsoft.com/office/officeart/2005/8/layout/vList2"/>
    <dgm:cxn modelId="{088E9E2D-00FC-4383-A799-BCFF64512E39}" srcId="{300C1BF4-F156-4CE8-985E-2699B3D01585}" destId="{C95CA9F0-3FF8-46C7-8E9B-9140C2AF6A9C}" srcOrd="0" destOrd="0" parTransId="{F810E13D-79D8-4227-88A2-8C7559C44C61}" sibTransId="{F7AC9118-130D-4BD2-8DA9-3E5787B91834}"/>
    <dgm:cxn modelId="{FD981E3E-EB71-4BE0-A565-6F3EC70DCACB}" type="presOf" srcId="{C95CA9F0-3FF8-46C7-8E9B-9140C2AF6A9C}" destId="{029FF359-D56D-451A-B5AD-AD33AFD8E82B}" srcOrd="0" destOrd="0" presId="urn:microsoft.com/office/officeart/2005/8/layout/vList2"/>
    <dgm:cxn modelId="{9BE46B13-D991-4540-A7D8-91A0F6B51AF8}" type="presOf" srcId="{C99B0544-08E8-47D6-924E-B486468D51EE}" destId="{029FF359-D56D-451A-B5AD-AD33AFD8E82B}" srcOrd="0" destOrd="1" presId="urn:microsoft.com/office/officeart/2005/8/layout/vList2"/>
    <dgm:cxn modelId="{EC0F8BAF-1F9F-4559-9188-C888556886C2}" srcId="{C95CA9F0-3FF8-46C7-8E9B-9140C2AF6A9C}" destId="{C99B0544-08E8-47D6-924E-B486468D51EE}" srcOrd="0" destOrd="0" parTransId="{48A0B451-E2F8-48B2-A687-FF4672A53E1A}" sibTransId="{A1EA9D9A-16C4-429F-9122-2F369F4A26A2}"/>
    <dgm:cxn modelId="{AD35F285-169B-4896-A624-35563408E5D6}" type="presOf" srcId="{BF4C2F14-4CC9-4797-9DD1-94A48E6638F6}" destId="{029FF359-D56D-451A-B5AD-AD33AFD8E82B}" srcOrd="0" destOrd="2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BD40D782-FC41-4383-A5CF-F10FA090428E}" type="presOf" srcId="{259FA89E-AABF-4733-96C7-48816ABA025B}" destId="{1523E619-32ED-4517-B190-9B6D8F099C31}" srcOrd="0" destOrd="0" presId="urn:microsoft.com/office/officeart/2005/8/layout/vList2"/>
    <dgm:cxn modelId="{6C203EBF-F5FC-431E-9D98-D37148504679}" srcId="{C95CA9F0-3FF8-46C7-8E9B-9140C2AF6A9C}" destId="{BF4C2F14-4CC9-4797-9DD1-94A48E6638F6}" srcOrd="1" destOrd="0" parTransId="{00864001-5304-46B9-A7A3-5FC83296B338}" sibTransId="{8BBDD6E5-D46A-4946-AFF8-F6A49BEC0F9C}"/>
    <dgm:cxn modelId="{5103B7E8-B415-458C-9D8A-177F4CD98DCF}" type="presParOf" srcId="{1523E619-32ED-4517-B190-9B6D8F099C31}" destId="{25D8B920-4D26-4C1D-BED0-72114717341D}" srcOrd="0" destOrd="0" presId="urn:microsoft.com/office/officeart/2005/8/layout/vList2"/>
    <dgm:cxn modelId="{49FA39AE-1D8C-485F-A283-98E4D0295C46}" type="presParOf" srcId="{1523E619-32ED-4517-B190-9B6D8F099C31}" destId="{029FF359-D56D-451A-B5AD-AD33AFD8E82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4 - Visualização de Dados com Power </a:t>
          </a:r>
          <a:r>
            <a:rPr lang="pt-BR" sz="2800" dirty="0" err="1"/>
            <a:t>Pivot</a:t>
          </a:r>
          <a:endParaRPr lang="pt-BR" sz="2800" dirty="0"/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0FA8C0B4-E249-42D1-B2E6-E094E924FBAC}">
      <dgm:prSet custT="1"/>
      <dgm:spPr/>
      <dgm:t>
        <a:bodyPr/>
        <a:lstStyle/>
        <a:p>
          <a:r>
            <a:rPr lang="pt-BR" sz="2800" dirty="0"/>
            <a:t>Introdução</a:t>
          </a:r>
        </a:p>
      </dgm:t>
    </dgm:pt>
    <dgm:pt modelId="{70FFA964-90B7-4233-BAF1-D25C66C8B0CC}" type="parTrans" cxnId="{AE4728CD-BD25-4B47-8730-32BC6A841615}">
      <dgm:prSet/>
      <dgm:spPr/>
      <dgm:t>
        <a:bodyPr/>
        <a:lstStyle/>
        <a:p>
          <a:endParaRPr lang="pt-BR"/>
        </a:p>
      </dgm:t>
    </dgm:pt>
    <dgm:pt modelId="{B3DE875B-CE5B-4D1A-825B-9ACB06DC9FAE}" type="sibTrans" cxnId="{AE4728CD-BD25-4B47-8730-32BC6A841615}">
      <dgm:prSet/>
      <dgm:spPr/>
      <dgm:t>
        <a:bodyPr/>
        <a:lstStyle/>
        <a:p>
          <a:endParaRPr lang="pt-BR"/>
        </a:p>
      </dgm:t>
    </dgm:pt>
    <dgm:pt modelId="{559E0841-6CCF-4DCB-A6C4-B2FB7AFDE3DF}">
      <dgm:prSet custT="1"/>
      <dgm:spPr/>
      <dgm:t>
        <a:bodyPr/>
        <a:lstStyle/>
        <a:p>
          <a:r>
            <a:rPr lang="pt-BR" sz="2800" dirty="0"/>
            <a:t>Diferenças entre Tabela Dinâmica tradicional e Tabela Dinâmica do Power </a:t>
          </a:r>
          <a:r>
            <a:rPr lang="pt-BR" sz="2800" dirty="0" err="1"/>
            <a:t>Pivot</a:t>
          </a:r>
          <a:endParaRPr lang="pt-BR" sz="2800" dirty="0"/>
        </a:p>
      </dgm:t>
    </dgm:pt>
    <dgm:pt modelId="{EAD1DB3B-F86D-4D8A-BBCB-2757ED2FE21F}" type="parTrans" cxnId="{CE4A7D82-114D-4CB7-9594-098F52A2DECD}">
      <dgm:prSet/>
      <dgm:spPr/>
      <dgm:t>
        <a:bodyPr/>
        <a:lstStyle/>
        <a:p>
          <a:endParaRPr lang="pt-BR"/>
        </a:p>
      </dgm:t>
    </dgm:pt>
    <dgm:pt modelId="{78130044-6EAA-497E-BDFF-451BC6637301}" type="sibTrans" cxnId="{CE4A7D82-114D-4CB7-9594-098F52A2DECD}">
      <dgm:prSet/>
      <dgm:spPr/>
      <dgm:t>
        <a:bodyPr/>
        <a:lstStyle/>
        <a:p>
          <a:endParaRPr lang="pt-BR"/>
        </a:p>
      </dgm:t>
    </dgm:pt>
    <dgm:pt modelId="{5B4EA3C8-E28C-4E3F-8DD8-62E102B05755}">
      <dgm:prSet custT="1"/>
      <dgm:spPr/>
      <dgm:t>
        <a:bodyPr/>
        <a:lstStyle/>
        <a:p>
          <a:r>
            <a:rPr lang="pt-BR" sz="2800" dirty="0"/>
            <a:t>Noções básicas de Modelagem de Dados Dimensional</a:t>
          </a:r>
        </a:p>
      </dgm:t>
    </dgm:pt>
    <dgm:pt modelId="{CB53B11E-A083-472D-AB6E-95183770E12B}" type="parTrans" cxnId="{F8416BF6-BE96-4185-938F-13D83CB9E48E}">
      <dgm:prSet/>
      <dgm:spPr/>
      <dgm:t>
        <a:bodyPr/>
        <a:lstStyle/>
        <a:p>
          <a:endParaRPr lang="pt-BR"/>
        </a:p>
      </dgm:t>
    </dgm:pt>
    <dgm:pt modelId="{36DC866A-2B8A-4A1B-AF0C-29CB0FD04206}" type="sibTrans" cxnId="{F8416BF6-BE96-4185-938F-13D83CB9E48E}">
      <dgm:prSet/>
      <dgm:spPr/>
      <dgm:t>
        <a:bodyPr/>
        <a:lstStyle/>
        <a:p>
          <a:endParaRPr lang="pt-BR"/>
        </a:p>
      </dgm:t>
    </dgm:pt>
    <dgm:pt modelId="{A9D73B1E-AA00-4768-9B4B-8C61FD0BD377}">
      <dgm:prSet custT="1"/>
      <dgm:spPr/>
      <dgm:t>
        <a:bodyPr/>
        <a:lstStyle/>
        <a:p>
          <a:r>
            <a:rPr lang="pt-BR" sz="2800" dirty="0"/>
            <a:t>Conceito de Consulta OLAP</a:t>
          </a:r>
        </a:p>
      </dgm:t>
    </dgm:pt>
    <dgm:pt modelId="{B5EE347D-A350-482F-8178-89C3667972D3}" type="parTrans" cxnId="{C5017553-6999-4577-A8AB-55EC2C268731}">
      <dgm:prSet/>
      <dgm:spPr/>
      <dgm:t>
        <a:bodyPr/>
        <a:lstStyle/>
        <a:p>
          <a:endParaRPr lang="pt-BR"/>
        </a:p>
      </dgm:t>
    </dgm:pt>
    <dgm:pt modelId="{1C52B52B-7A7C-4EA2-B766-8A8FE621D759}" type="sibTrans" cxnId="{C5017553-6999-4577-A8AB-55EC2C268731}">
      <dgm:prSet/>
      <dgm:spPr/>
      <dgm:t>
        <a:bodyPr/>
        <a:lstStyle/>
        <a:p>
          <a:endParaRPr lang="pt-BR"/>
        </a:p>
      </dgm:t>
    </dgm:pt>
    <dgm:pt modelId="{4D4D2FAA-6578-481C-A770-3C036D82B49A}">
      <dgm:prSet custT="1"/>
      <dgm:spPr/>
      <dgm:t>
        <a:bodyPr/>
        <a:lstStyle/>
        <a:p>
          <a:r>
            <a:rPr lang="pt-BR" sz="2800" dirty="0"/>
            <a:t>Integração das consultas Power Query com o Modelo de Dados do Excel</a:t>
          </a:r>
        </a:p>
      </dgm:t>
    </dgm:pt>
    <dgm:pt modelId="{CBC0F7E1-4065-42B0-9F30-A0853F7AACD9}" type="parTrans" cxnId="{1E0F6467-B43F-4F37-9C53-4049B1BDA154}">
      <dgm:prSet/>
      <dgm:spPr/>
      <dgm:t>
        <a:bodyPr/>
        <a:lstStyle/>
        <a:p>
          <a:endParaRPr lang="pt-BR"/>
        </a:p>
      </dgm:t>
    </dgm:pt>
    <dgm:pt modelId="{4B287A90-068B-4344-AF79-91F9EE31378E}" type="sibTrans" cxnId="{1E0F6467-B43F-4F37-9C53-4049B1BDA154}">
      <dgm:prSet/>
      <dgm:spPr/>
      <dgm:t>
        <a:bodyPr/>
        <a:lstStyle/>
        <a:p>
          <a:endParaRPr lang="pt-BR"/>
        </a:p>
      </dgm:t>
    </dgm:pt>
    <dgm:pt modelId="{AAECBBF4-FE77-4D95-B263-164CA435FD20}">
      <dgm:prSet custT="1"/>
      <dgm:spPr/>
      <dgm:t>
        <a:bodyPr/>
        <a:lstStyle/>
        <a:p>
          <a:r>
            <a:rPr lang="pt-BR" sz="2800" dirty="0"/>
            <a:t>Criação de Consultas Power </a:t>
          </a:r>
          <a:r>
            <a:rPr lang="pt-BR" sz="2800" dirty="0" err="1"/>
            <a:t>Pivot</a:t>
          </a:r>
          <a:r>
            <a:rPr lang="pt-BR" sz="2800" dirty="0"/>
            <a:t> simples</a:t>
          </a:r>
        </a:p>
      </dgm:t>
    </dgm:pt>
    <dgm:pt modelId="{A9F08ED7-B4EE-49B4-9FCE-4CF9424167FA}" type="parTrans" cxnId="{3F2ECF42-79EA-4994-8D76-43971077F816}">
      <dgm:prSet/>
      <dgm:spPr/>
      <dgm:t>
        <a:bodyPr/>
        <a:lstStyle/>
        <a:p>
          <a:endParaRPr lang="pt-BR"/>
        </a:p>
      </dgm:t>
    </dgm:pt>
    <dgm:pt modelId="{7DA344E0-EAF3-4600-971E-86A60BB88B94}" type="sibTrans" cxnId="{3F2ECF42-79EA-4994-8D76-43971077F816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5568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946A041-CAF7-4D8A-9659-DF91CDF07FF9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8C2E2A7-602A-4971-858A-2CD961D714B2}" type="presOf" srcId="{300C1BF4-F156-4CE8-985E-2699B3D01585}" destId="{25D8B920-4D26-4C1D-BED0-72114717341D}" srcOrd="0" destOrd="0" presId="urn:microsoft.com/office/officeart/2005/8/layout/vList2"/>
    <dgm:cxn modelId="{E5999E63-BFAF-48A7-8980-14F4D34C7A71}" type="presOf" srcId="{4D4D2FAA-6578-481C-A770-3C036D82B49A}" destId="{A946A041-CAF7-4D8A-9659-DF91CDF07FF9}" srcOrd="0" destOrd="4" presId="urn:microsoft.com/office/officeart/2005/8/layout/vList2"/>
    <dgm:cxn modelId="{88A7A619-CDD1-4F8E-8AB5-B0239280A1BD}" type="presOf" srcId="{A9D73B1E-AA00-4768-9B4B-8C61FD0BD377}" destId="{A946A041-CAF7-4D8A-9659-DF91CDF07FF9}" srcOrd="0" destOrd="3" presId="urn:microsoft.com/office/officeart/2005/8/layout/vList2"/>
    <dgm:cxn modelId="{F8416BF6-BE96-4185-938F-13D83CB9E48E}" srcId="{300C1BF4-F156-4CE8-985E-2699B3D01585}" destId="{5B4EA3C8-E28C-4E3F-8DD8-62E102B05755}" srcOrd="1" destOrd="0" parTransId="{CB53B11E-A083-472D-AB6E-95183770E12B}" sibTransId="{36DC866A-2B8A-4A1B-AF0C-29CB0FD04206}"/>
    <dgm:cxn modelId="{C9A674BA-3DB9-49A3-8B44-E0A1EA2BC514}" type="presOf" srcId="{559E0841-6CCF-4DCB-A6C4-B2FB7AFDE3DF}" destId="{A946A041-CAF7-4D8A-9659-DF91CDF07FF9}" srcOrd="0" destOrd="1" presId="urn:microsoft.com/office/officeart/2005/8/layout/vList2"/>
    <dgm:cxn modelId="{A9E112E0-680A-4F68-B4DE-240693AF2FAF}" type="presOf" srcId="{5B4EA3C8-E28C-4E3F-8DD8-62E102B05755}" destId="{A946A041-CAF7-4D8A-9659-DF91CDF07FF9}" srcOrd="0" destOrd="2" presId="urn:microsoft.com/office/officeart/2005/8/layout/vList2"/>
    <dgm:cxn modelId="{320A8264-4A50-4B59-A94E-FEA60E79128F}" type="presOf" srcId="{AAECBBF4-FE77-4D95-B263-164CA435FD20}" destId="{A946A041-CAF7-4D8A-9659-DF91CDF07FF9}" srcOrd="0" destOrd="5" presId="urn:microsoft.com/office/officeart/2005/8/layout/vList2"/>
    <dgm:cxn modelId="{D6AAC79E-C6A4-4D49-BE3B-2916F1891A41}" type="presOf" srcId="{0FA8C0B4-E249-42D1-B2E6-E094E924FBAC}" destId="{A946A041-CAF7-4D8A-9659-DF91CDF07FF9}" srcOrd="0" destOrd="0" presId="urn:microsoft.com/office/officeart/2005/8/layout/vList2"/>
    <dgm:cxn modelId="{AE4728CD-BD25-4B47-8730-32BC6A841615}" srcId="{300C1BF4-F156-4CE8-985E-2699B3D01585}" destId="{0FA8C0B4-E249-42D1-B2E6-E094E924FBAC}" srcOrd="0" destOrd="0" parTransId="{70FFA964-90B7-4233-BAF1-D25C66C8B0CC}" sibTransId="{B3DE875B-CE5B-4D1A-825B-9ACB06DC9FAE}"/>
    <dgm:cxn modelId="{C5017553-6999-4577-A8AB-55EC2C268731}" srcId="{300C1BF4-F156-4CE8-985E-2699B3D01585}" destId="{A9D73B1E-AA00-4768-9B4B-8C61FD0BD377}" srcOrd="2" destOrd="0" parTransId="{B5EE347D-A350-482F-8178-89C3667972D3}" sibTransId="{1C52B52B-7A7C-4EA2-B766-8A8FE621D759}"/>
    <dgm:cxn modelId="{3F2ECF42-79EA-4994-8D76-43971077F816}" srcId="{300C1BF4-F156-4CE8-985E-2699B3D01585}" destId="{AAECBBF4-FE77-4D95-B263-164CA435FD20}" srcOrd="4" destOrd="0" parTransId="{A9F08ED7-B4EE-49B4-9FCE-4CF9424167FA}" sibTransId="{7DA344E0-EAF3-4600-971E-86A60BB88B94}"/>
    <dgm:cxn modelId="{CE4A7D82-114D-4CB7-9594-098F52A2DECD}" srcId="{0FA8C0B4-E249-42D1-B2E6-E094E924FBAC}" destId="{559E0841-6CCF-4DCB-A6C4-B2FB7AFDE3DF}" srcOrd="0" destOrd="0" parTransId="{EAD1DB3B-F86D-4D8A-BBCB-2757ED2FE21F}" sibTransId="{78130044-6EAA-497E-BDFF-451BC6637301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1E0F6467-B43F-4F37-9C53-4049B1BDA154}" srcId="{300C1BF4-F156-4CE8-985E-2699B3D01585}" destId="{4D4D2FAA-6578-481C-A770-3C036D82B49A}" srcOrd="3" destOrd="0" parTransId="{CBC0F7E1-4065-42B0-9F30-A0853F7AACD9}" sibTransId="{4B287A90-068B-4344-AF79-91F9EE31378E}"/>
    <dgm:cxn modelId="{BD40D782-FC41-4383-A5CF-F10FA090428E}" type="presOf" srcId="{259FA89E-AABF-4733-96C7-48816ABA025B}" destId="{1523E619-32ED-4517-B190-9B6D8F099C31}" srcOrd="0" destOrd="0" presId="urn:microsoft.com/office/officeart/2005/8/layout/vList2"/>
    <dgm:cxn modelId="{5103B7E8-B415-458C-9D8A-177F4CD98DCF}" type="presParOf" srcId="{1523E619-32ED-4517-B190-9B6D8F099C31}" destId="{25D8B920-4D26-4C1D-BED0-72114717341D}" srcOrd="0" destOrd="0" presId="urn:microsoft.com/office/officeart/2005/8/layout/vList2"/>
    <dgm:cxn modelId="{71B10A29-D7E4-4599-B0CA-48E040F138E9}" type="presParOf" srcId="{1523E619-32ED-4517-B190-9B6D8F099C31}" destId="{A946A041-CAF7-4D8A-9659-DF91CDF07F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4 - Visualização de Dados com Power </a:t>
          </a:r>
          <a:r>
            <a:rPr lang="pt-BR" sz="2800" dirty="0" err="1"/>
            <a:t>Pivot</a:t>
          </a:r>
          <a:endParaRPr lang="pt-BR" sz="2800" dirty="0"/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45A445D1-1AE5-4665-81E4-C219CFD3C5B6}">
      <dgm:prSet phldrT="[Texto]" custT="1"/>
      <dgm:spPr/>
      <dgm:t>
        <a:bodyPr/>
        <a:lstStyle/>
        <a:p>
          <a:r>
            <a:rPr lang="pt-BR" sz="2800" dirty="0"/>
            <a:t>Recursos avançados de consultas com a linguagem DAX</a:t>
          </a:r>
        </a:p>
      </dgm:t>
    </dgm:pt>
    <dgm:pt modelId="{3F893105-049D-41E1-A9B4-92A832BF1369}" type="parTrans" cxnId="{49A1C855-9AC7-4738-A94B-1C069A669AC8}">
      <dgm:prSet/>
      <dgm:spPr/>
      <dgm:t>
        <a:bodyPr/>
        <a:lstStyle/>
        <a:p>
          <a:endParaRPr lang="pt-BR"/>
        </a:p>
      </dgm:t>
    </dgm:pt>
    <dgm:pt modelId="{8CF04368-CF0E-4ABD-9BB2-F3884CB41921}" type="sibTrans" cxnId="{49A1C855-9AC7-4738-A94B-1C069A669AC8}">
      <dgm:prSet/>
      <dgm:spPr/>
      <dgm:t>
        <a:bodyPr/>
        <a:lstStyle/>
        <a:p>
          <a:endParaRPr lang="pt-BR"/>
        </a:p>
      </dgm:t>
    </dgm:pt>
    <dgm:pt modelId="{62532B3D-A351-4590-9367-495F324AC30B}">
      <dgm:prSet custT="1"/>
      <dgm:spPr/>
      <dgm:t>
        <a:bodyPr/>
        <a:lstStyle/>
        <a:p>
          <a:r>
            <a:rPr lang="pt-BR" sz="2800" dirty="0"/>
            <a:t>Campo calculado e Métrica. Diferenças.</a:t>
          </a:r>
        </a:p>
      </dgm:t>
    </dgm:pt>
    <dgm:pt modelId="{6E0F898E-E48F-4677-8034-67A1710E79FA}" type="parTrans" cxnId="{FEC3CE04-734D-4E8D-B16F-5F61BB120E77}">
      <dgm:prSet/>
      <dgm:spPr/>
      <dgm:t>
        <a:bodyPr/>
        <a:lstStyle/>
        <a:p>
          <a:endParaRPr lang="pt-BR"/>
        </a:p>
      </dgm:t>
    </dgm:pt>
    <dgm:pt modelId="{585BD98B-D409-4DCB-9AF0-C6E10A3694B0}" type="sibTrans" cxnId="{FEC3CE04-734D-4E8D-B16F-5F61BB120E77}">
      <dgm:prSet/>
      <dgm:spPr/>
      <dgm:t>
        <a:bodyPr/>
        <a:lstStyle/>
        <a:p>
          <a:endParaRPr lang="pt-BR"/>
        </a:p>
      </dgm:t>
    </dgm:pt>
    <dgm:pt modelId="{3649EEA0-4234-4BE1-BDCD-9CB19C5C36F0}">
      <dgm:prSet custT="1"/>
      <dgm:spPr/>
      <dgm:t>
        <a:bodyPr/>
        <a:lstStyle/>
        <a:p>
          <a:r>
            <a:rPr lang="pt-BR" sz="2800" dirty="0"/>
            <a:t>Funções Calculate, Filter.</a:t>
          </a:r>
        </a:p>
      </dgm:t>
    </dgm:pt>
    <dgm:pt modelId="{FE8BE4AB-E53F-41CB-9408-99367B146EE1}" type="parTrans" cxnId="{A69D6A99-F060-48B2-B9C0-6D53BFB3131B}">
      <dgm:prSet/>
      <dgm:spPr/>
      <dgm:t>
        <a:bodyPr/>
        <a:lstStyle/>
        <a:p>
          <a:endParaRPr lang="pt-BR"/>
        </a:p>
      </dgm:t>
    </dgm:pt>
    <dgm:pt modelId="{CD4BB246-5703-4E62-946B-0A4D78D9A99F}" type="sibTrans" cxnId="{A69D6A99-F060-48B2-B9C0-6D53BFB3131B}">
      <dgm:prSet/>
      <dgm:spPr/>
      <dgm:t>
        <a:bodyPr/>
        <a:lstStyle/>
        <a:p>
          <a:endParaRPr lang="pt-BR"/>
        </a:p>
      </dgm:t>
    </dgm:pt>
    <dgm:pt modelId="{22BE99A6-2C83-4F85-8E89-75A0DCB41C17}">
      <dgm:prSet custT="1"/>
      <dgm:spPr/>
      <dgm:t>
        <a:bodyPr/>
        <a:lstStyle/>
        <a:p>
          <a:r>
            <a:rPr lang="pt-BR" sz="2800" dirty="0"/>
            <a:t>Função All.</a:t>
          </a:r>
        </a:p>
      </dgm:t>
    </dgm:pt>
    <dgm:pt modelId="{84D115AA-4002-4B72-A25D-B2C3D32DEA34}" type="parTrans" cxnId="{F4747DB4-813B-4BD3-AF78-27115F933F61}">
      <dgm:prSet/>
      <dgm:spPr/>
      <dgm:t>
        <a:bodyPr/>
        <a:lstStyle/>
        <a:p>
          <a:endParaRPr lang="pt-BR"/>
        </a:p>
      </dgm:t>
    </dgm:pt>
    <dgm:pt modelId="{8A751B1E-9E02-4251-8338-0AB2AE325297}" type="sibTrans" cxnId="{F4747DB4-813B-4BD3-AF78-27115F933F61}">
      <dgm:prSet/>
      <dgm:spPr/>
      <dgm:t>
        <a:bodyPr/>
        <a:lstStyle/>
        <a:p>
          <a:endParaRPr lang="pt-BR"/>
        </a:p>
      </dgm:t>
    </dgm:pt>
    <dgm:pt modelId="{C4A87709-C024-4421-9579-5B9581E9A662}">
      <dgm:prSet custT="1"/>
      <dgm:spPr/>
      <dgm:t>
        <a:bodyPr/>
        <a:lstStyle/>
        <a:p>
          <a:r>
            <a:rPr lang="pt-BR" sz="2800" dirty="0"/>
            <a:t>Funções de Data Intelligence.</a:t>
          </a:r>
        </a:p>
      </dgm:t>
    </dgm:pt>
    <dgm:pt modelId="{02CB1456-FFB4-49E5-96F4-3BBC9AEFB649}" type="parTrans" cxnId="{F4206CE9-4AC0-47A9-8679-A4E22CE8C7E8}">
      <dgm:prSet/>
      <dgm:spPr/>
      <dgm:t>
        <a:bodyPr/>
        <a:lstStyle/>
        <a:p>
          <a:endParaRPr lang="pt-BR"/>
        </a:p>
      </dgm:t>
    </dgm:pt>
    <dgm:pt modelId="{55682F5C-8591-4BE6-ACE1-CA72A33EF386}" type="sibTrans" cxnId="{F4206CE9-4AC0-47A9-8679-A4E22CE8C7E8}">
      <dgm:prSet/>
      <dgm:spPr/>
      <dgm:t>
        <a:bodyPr/>
        <a:lstStyle/>
        <a:p>
          <a:endParaRPr lang="pt-BR"/>
        </a:p>
      </dgm:t>
    </dgm:pt>
    <dgm:pt modelId="{8FD2B64C-A504-42D5-A103-60B133C71AF2}">
      <dgm:prSet custT="1"/>
      <dgm:spPr/>
      <dgm:t>
        <a:bodyPr/>
        <a:lstStyle/>
        <a:p>
          <a:r>
            <a:rPr lang="pt-BR" sz="2800" dirty="0"/>
            <a:t>Funções X.</a:t>
          </a:r>
        </a:p>
      </dgm:t>
    </dgm:pt>
    <dgm:pt modelId="{257DBBB9-A433-424E-83EC-C6A1D0B4BCA6}" type="parTrans" cxnId="{797BF1B4-9D88-4195-8937-4DD79A9D9370}">
      <dgm:prSet/>
      <dgm:spPr/>
      <dgm:t>
        <a:bodyPr/>
        <a:lstStyle/>
        <a:p>
          <a:endParaRPr lang="pt-BR"/>
        </a:p>
      </dgm:t>
    </dgm:pt>
    <dgm:pt modelId="{EC7F2833-E0F4-409E-96B9-F47C9DFC5B43}" type="sibTrans" cxnId="{797BF1B4-9D88-4195-8937-4DD79A9D9370}">
      <dgm:prSet/>
      <dgm:spPr/>
      <dgm:t>
        <a:bodyPr/>
        <a:lstStyle/>
        <a:p>
          <a:endParaRPr lang="pt-BR"/>
        </a:p>
      </dgm:t>
    </dgm:pt>
    <dgm:pt modelId="{EB24DC7F-0070-434C-9F5C-17A7B3E83A1D}">
      <dgm:prSet custT="1"/>
      <dgm:spPr/>
      <dgm:t>
        <a:bodyPr/>
        <a:lstStyle/>
        <a:p>
          <a:r>
            <a:rPr lang="pt-BR" sz="2800" dirty="0"/>
            <a:t>Boas práticas de visualização de dados</a:t>
          </a:r>
        </a:p>
      </dgm:t>
    </dgm:pt>
    <dgm:pt modelId="{83168CA2-C83B-4387-86C7-CFB898F8B5B1}" type="parTrans" cxnId="{023A3208-53FA-4773-9A2A-59BB5F9F8AEF}">
      <dgm:prSet/>
      <dgm:spPr/>
      <dgm:t>
        <a:bodyPr/>
        <a:lstStyle/>
        <a:p>
          <a:endParaRPr lang="pt-BR"/>
        </a:p>
      </dgm:t>
    </dgm:pt>
    <dgm:pt modelId="{A549AFD7-3365-4FFE-B1B8-410312484592}" type="sibTrans" cxnId="{023A3208-53FA-4773-9A2A-59BB5F9F8AEF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5568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485D74B-CC55-43FD-93F9-B1B9D0E4DB57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9A1C855-9AC7-4738-A94B-1C069A669AC8}" srcId="{300C1BF4-F156-4CE8-985E-2699B3D01585}" destId="{45A445D1-1AE5-4665-81E4-C219CFD3C5B6}" srcOrd="0" destOrd="0" parTransId="{3F893105-049D-41E1-A9B4-92A832BF1369}" sibTransId="{8CF04368-CF0E-4ABD-9BB2-F3884CB41921}"/>
    <dgm:cxn modelId="{4937F582-6FC4-4875-9931-A4560230E746}" type="presOf" srcId="{C4A87709-C024-4421-9579-5B9581E9A662}" destId="{3485D74B-CC55-43FD-93F9-B1B9D0E4DB57}" srcOrd="0" destOrd="4" presId="urn:microsoft.com/office/officeart/2005/8/layout/vList2"/>
    <dgm:cxn modelId="{D8C2E2A7-602A-4971-858A-2CD961D714B2}" type="presOf" srcId="{300C1BF4-F156-4CE8-985E-2699B3D01585}" destId="{25D8B920-4D26-4C1D-BED0-72114717341D}" srcOrd="0" destOrd="0" presId="urn:microsoft.com/office/officeart/2005/8/layout/vList2"/>
    <dgm:cxn modelId="{A69D6A99-F060-48B2-B9C0-6D53BFB3131B}" srcId="{45A445D1-1AE5-4665-81E4-C219CFD3C5B6}" destId="{3649EEA0-4234-4BE1-BDCD-9CB19C5C36F0}" srcOrd="1" destOrd="0" parTransId="{FE8BE4AB-E53F-41CB-9408-99367B146EE1}" sibTransId="{CD4BB246-5703-4E62-946B-0A4D78D9A99F}"/>
    <dgm:cxn modelId="{FEC3CE04-734D-4E8D-B16F-5F61BB120E77}" srcId="{45A445D1-1AE5-4665-81E4-C219CFD3C5B6}" destId="{62532B3D-A351-4590-9367-495F324AC30B}" srcOrd="0" destOrd="0" parTransId="{6E0F898E-E48F-4677-8034-67A1710E79FA}" sibTransId="{585BD98B-D409-4DCB-9AF0-C6E10A3694B0}"/>
    <dgm:cxn modelId="{44691E4A-7D4D-4779-BB52-802283555BAD}" type="presOf" srcId="{45A445D1-1AE5-4665-81E4-C219CFD3C5B6}" destId="{3485D74B-CC55-43FD-93F9-B1B9D0E4DB57}" srcOrd="0" destOrd="0" presId="urn:microsoft.com/office/officeart/2005/8/layout/vList2"/>
    <dgm:cxn modelId="{F377727D-9E1F-4221-B5ED-2BE6639100E3}" type="presOf" srcId="{22BE99A6-2C83-4F85-8E89-75A0DCB41C17}" destId="{3485D74B-CC55-43FD-93F9-B1B9D0E4DB57}" srcOrd="0" destOrd="3" presId="urn:microsoft.com/office/officeart/2005/8/layout/vList2"/>
    <dgm:cxn modelId="{1BA75DBF-7CB7-41AF-BC76-D2D712F73164}" type="presOf" srcId="{62532B3D-A351-4590-9367-495F324AC30B}" destId="{3485D74B-CC55-43FD-93F9-B1B9D0E4DB57}" srcOrd="0" destOrd="1" presId="urn:microsoft.com/office/officeart/2005/8/layout/vList2"/>
    <dgm:cxn modelId="{F4747DB4-813B-4BD3-AF78-27115F933F61}" srcId="{45A445D1-1AE5-4665-81E4-C219CFD3C5B6}" destId="{22BE99A6-2C83-4F85-8E89-75A0DCB41C17}" srcOrd="2" destOrd="0" parTransId="{84D115AA-4002-4B72-A25D-B2C3D32DEA34}" sibTransId="{8A751B1E-9E02-4251-8338-0AB2AE325297}"/>
    <dgm:cxn modelId="{4D257E98-DD36-452A-BECE-FBDF6CD4ADBF}" type="presOf" srcId="{3649EEA0-4234-4BE1-BDCD-9CB19C5C36F0}" destId="{3485D74B-CC55-43FD-93F9-B1B9D0E4DB57}" srcOrd="0" destOrd="2" presId="urn:microsoft.com/office/officeart/2005/8/layout/vList2"/>
    <dgm:cxn modelId="{BD40D782-FC41-4383-A5CF-F10FA090428E}" type="presOf" srcId="{259FA89E-AABF-4733-96C7-48816ABA025B}" destId="{1523E619-32ED-4517-B190-9B6D8F099C31}" srcOrd="0" destOrd="0" presId="urn:microsoft.com/office/officeart/2005/8/layout/vList2"/>
    <dgm:cxn modelId="{023A3208-53FA-4773-9A2A-59BB5F9F8AEF}" srcId="{300C1BF4-F156-4CE8-985E-2699B3D01585}" destId="{EB24DC7F-0070-434C-9F5C-17A7B3E83A1D}" srcOrd="1" destOrd="0" parTransId="{83168CA2-C83B-4387-86C7-CFB898F8B5B1}" sibTransId="{A549AFD7-3365-4FFE-B1B8-410312484592}"/>
    <dgm:cxn modelId="{C621923E-BA8F-4A21-87DD-D963679A0E01}" type="presOf" srcId="{EB24DC7F-0070-434C-9F5C-17A7B3E83A1D}" destId="{3485D74B-CC55-43FD-93F9-B1B9D0E4DB57}" srcOrd="0" destOrd="6" presId="urn:microsoft.com/office/officeart/2005/8/layout/vList2"/>
    <dgm:cxn modelId="{797BF1B4-9D88-4195-8937-4DD79A9D9370}" srcId="{45A445D1-1AE5-4665-81E4-C219CFD3C5B6}" destId="{8FD2B64C-A504-42D5-A103-60B133C71AF2}" srcOrd="4" destOrd="0" parTransId="{257DBBB9-A433-424E-83EC-C6A1D0B4BCA6}" sibTransId="{EC7F2833-E0F4-409E-96B9-F47C9DFC5B43}"/>
    <dgm:cxn modelId="{C5734B11-D3AE-4641-9391-1A266DCF2729}" type="presOf" srcId="{8FD2B64C-A504-42D5-A103-60B133C71AF2}" destId="{3485D74B-CC55-43FD-93F9-B1B9D0E4DB57}" srcOrd="0" destOrd="5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F4206CE9-4AC0-47A9-8679-A4E22CE8C7E8}" srcId="{45A445D1-1AE5-4665-81E4-C219CFD3C5B6}" destId="{C4A87709-C024-4421-9579-5B9581E9A662}" srcOrd="3" destOrd="0" parTransId="{02CB1456-FFB4-49E5-96F4-3BBC9AEFB649}" sibTransId="{55682F5C-8591-4BE6-ACE1-CA72A33EF386}"/>
    <dgm:cxn modelId="{5103B7E8-B415-458C-9D8A-177F4CD98DCF}" type="presParOf" srcId="{1523E619-32ED-4517-B190-9B6D8F099C31}" destId="{25D8B920-4D26-4C1D-BED0-72114717341D}" srcOrd="0" destOrd="0" presId="urn:microsoft.com/office/officeart/2005/8/layout/vList2"/>
    <dgm:cxn modelId="{B085AF6E-ED79-458B-929C-F824472F88BB}" type="presParOf" srcId="{1523E619-32ED-4517-B190-9B6D8F099C31}" destId="{3485D74B-CC55-43FD-93F9-B1B9D0E4DB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5 – Macros VBA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45A445D1-1AE5-4665-81E4-C219CFD3C5B6}">
      <dgm:prSet phldrT="[Texto]" custT="1"/>
      <dgm:spPr/>
      <dgm:t>
        <a:bodyPr/>
        <a:lstStyle/>
        <a:p>
          <a:r>
            <a:rPr lang="pt-BR" sz="2400" dirty="0"/>
            <a:t>Visão geral</a:t>
          </a:r>
        </a:p>
      </dgm:t>
    </dgm:pt>
    <dgm:pt modelId="{3F893105-049D-41E1-A9B4-92A832BF1369}" type="parTrans" cxnId="{49A1C855-9AC7-4738-A94B-1C069A669AC8}">
      <dgm:prSet/>
      <dgm:spPr/>
      <dgm:t>
        <a:bodyPr/>
        <a:lstStyle/>
        <a:p>
          <a:endParaRPr lang="pt-BR"/>
        </a:p>
      </dgm:t>
    </dgm:pt>
    <dgm:pt modelId="{8CF04368-CF0E-4ABD-9BB2-F3884CB41921}" type="sibTrans" cxnId="{49A1C855-9AC7-4738-A94B-1C069A669AC8}">
      <dgm:prSet/>
      <dgm:spPr/>
      <dgm:t>
        <a:bodyPr/>
        <a:lstStyle/>
        <a:p>
          <a:endParaRPr lang="pt-BR"/>
        </a:p>
      </dgm:t>
    </dgm:pt>
    <dgm:pt modelId="{BCCC080F-7BC9-4703-8489-08267E467895}">
      <dgm:prSet custT="1"/>
      <dgm:spPr/>
      <dgm:t>
        <a:bodyPr/>
        <a:lstStyle/>
        <a:p>
          <a:r>
            <a:rPr lang="pt-BR" sz="2400" dirty="0"/>
            <a:t>Parcimônia no uso de macros.</a:t>
          </a:r>
        </a:p>
      </dgm:t>
    </dgm:pt>
    <dgm:pt modelId="{234D14C8-174F-4BC7-99EB-4027C4A1C2C4}" type="parTrans" cxnId="{8E38406F-DEFB-4F3D-B528-575222AB5C61}">
      <dgm:prSet/>
      <dgm:spPr/>
      <dgm:t>
        <a:bodyPr/>
        <a:lstStyle/>
        <a:p>
          <a:endParaRPr lang="pt-BR"/>
        </a:p>
      </dgm:t>
    </dgm:pt>
    <dgm:pt modelId="{C8AAE211-B568-4F8C-867D-9F127ADC383E}" type="sibTrans" cxnId="{8E38406F-DEFB-4F3D-B528-575222AB5C61}">
      <dgm:prSet/>
      <dgm:spPr/>
      <dgm:t>
        <a:bodyPr/>
        <a:lstStyle/>
        <a:p>
          <a:endParaRPr lang="pt-BR"/>
        </a:p>
      </dgm:t>
    </dgm:pt>
    <dgm:pt modelId="{B2B66CDB-ACB1-4C2A-84DC-0EBF8C884640}">
      <dgm:prSet custT="1"/>
      <dgm:spPr/>
      <dgm:t>
        <a:bodyPr/>
        <a:lstStyle/>
        <a:p>
          <a:r>
            <a:rPr lang="pt-BR" sz="2400" dirty="0"/>
            <a:t>Estrutura de objetos do Excel</a:t>
          </a:r>
        </a:p>
      </dgm:t>
    </dgm:pt>
    <dgm:pt modelId="{13270BCB-A811-4120-8B99-16D6986F278C}" type="parTrans" cxnId="{402558C6-2415-488D-8AB2-3F33D7B99D49}">
      <dgm:prSet/>
      <dgm:spPr/>
      <dgm:t>
        <a:bodyPr/>
        <a:lstStyle/>
        <a:p>
          <a:endParaRPr lang="pt-BR"/>
        </a:p>
      </dgm:t>
    </dgm:pt>
    <dgm:pt modelId="{A1A7D699-F661-44D7-B042-F4DDC3464A4F}" type="sibTrans" cxnId="{402558C6-2415-488D-8AB2-3F33D7B99D49}">
      <dgm:prSet/>
      <dgm:spPr/>
      <dgm:t>
        <a:bodyPr/>
        <a:lstStyle/>
        <a:p>
          <a:endParaRPr lang="pt-BR"/>
        </a:p>
      </dgm:t>
    </dgm:pt>
    <dgm:pt modelId="{E2E452EE-5AF9-4CEA-9BFC-BD94ADFE188F}">
      <dgm:prSet custT="1"/>
      <dgm:spPr/>
      <dgm:t>
        <a:bodyPr/>
        <a:lstStyle/>
        <a:p>
          <a:r>
            <a:rPr lang="pt-BR" sz="2400" dirty="0"/>
            <a:t>Noções básicas de orientação a objetos.</a:t>
          </a:r>
        </a:p>
      </dgm:t>
    </dgm:pt>
    <dgm:pt modelId="{E2105561-AA12-4EB0-827F-72357C7D701F}" type="parTrans" cxnId="{10C1C63B-9407-4DEE-8A4C-7A164552FF9F}">
      <dgm:prSet/>
      <dgm:spPr/>
      <dgm:t>
        <a:bodyPr/>
        <a:lstStyle/>
        <a:p>
          <a:endParaRPr lang="pt-BR"/>
        </a:p>
      </dgm:t>
    </dgm:pt>
    <dgm:pt modelId="{2AF9D887-32D4-4521-9369-FA7B4BEC230D}" type="sibTrans" cxnId="{10C1C63B-9407-4DEE-8A4C-7A164552FF9F}">
      <dgm:prSet/>
      <dgm:spPr/>
      <dgm:t>
        <a:bodyPr/>
        <a:lstStyle/>
        <a:p>
          <a:endParaRPr lang="pt-BR"/>
        </a:p>
      </dgm:t>
    </dgm:pt>
    <dgm:pt modelId="{104B48FF-9711-46A7-B55D-C4E044ADCF1B}">
      <dgm:prSet custT="1"/>
      <dgm:spPr/>
      <dgm:t>
        <a:bodyPr/>
        <a:lstStyle/>
        <a:p>
          <a:r>
            <a:rPr lang="pt-BR" sz="2400" dirty="0"/>
            <a:t>Estrutura de objetos disponibilizada pelo Excel.</a:t>
          </a:r>
        </a:p>
      </dgm:t>
    </dgm:pt>
    <dgm:pt modelId="{ABF48BD6-2D1A-47E9-89AE-689021552844}" type="parTrans" cxnId="{B38FE5C0-9DD9-40AC-93D6-11D6EC1F99B3}">
      <dgm:prSet/>
      <dgm:spPr/>
      <dgm:t>
        <a:bodyPr/>
        <a:lstStyle/>
        <a:p>
          <a:endParaRPr lang="pt-BR"/>
        </a:p>
      </dgm:t>
    </dgm:pt>
    <dgm:pt modelId="{64CA22EA-4EE3-42FD-B58B-A8028BE9BF09}" type="sibTrans" cxnId="{B38FE5C0-9DD9-40AC-93D6-11D6EC1F99B3}">
      <dgm:prSet/>
      <dgm:spPr/>
      <dgm:t>
        <a:bodyPr/>
        <a:lstStyle/>
        <a:p>
          <a:endParaRPr lang="pt-BR"/>
        </a:p>
      </dgm:t>
    </dgm:pt>
    <dgm:pt modelId="{92F5D7AC-6400-4AEE-BC45-0DD4EC037E70}">
      <dgm:prSet custT="1"/>
      <dgm:spPr/>
      <dgm:t>
        <a:bodyPr/>
        <a:lstStyle/>
        <a:p>
          <a:r>
            <a:rPr lang="pt-BR" sz="2400" dirty="0"/>
            <a:t>Noções básicas de boas práticas de programação</a:t>
          </a:r>
        </a:p>
      </dgm:t>
    </dgm:pt>
    <dgm:pt modelId="{0D953BA9-E0CF-4582-8889-8FDC5A175FC3}" type="parTrans" cxnId="{1656D9F8-5AF5-4553-87BA-016A87990DD0}">
      <dgm:prSet/>
      <dgm:spPr/>
      <dgm:t>
        <a:bodyPr/>
        <a:lstStyle/>
        <a:p>
          <a:endParaRPr lang="pt-BR"/>
        </a:p>
      </dgm:t>
    </dgm:pt>
    <dgm:pt modelId="{8812CD64-24DE-40B6-B27F-2EAE9213C180}" type="sibTrans" cxnId="{1656D9F8-5AF5-4553-87BA-016A87990DD0}">
      <dgm:prSet/>
      <dgm:spPr/>
      <dgm:t>
        <a:bodyPr/>
        <a:lstStyle/>
        <a:p>
          <a:endParaRPr lang="pt-BR"/>
        </a:p>
      </dgm:t>
    </dgm:pt>
    <dgm:pt modelId="{28EC90FB-0BA8-40EA-9F16-8533B07AC4FC}">
      <dgm:prSet custT="1"/>
      <dgm:spPr/>
      <dgm:t>
        <a:bodyPr/>
        <a:lstStyle/>
        <a:p>
          <a:r>
            <a:rPr lang="pt-BR" sz="2400" dirty="0"/>
            <a:t>“Bad smells“ no código</a:t>
          </a:r>
        </a:p>
      </dgm:t>
    </dgm:pt>
    <dgm:pt modelId="{D52EFDBF-A486-41C8-9909-B2C55B6FA919}" type="parTrans" cxnId="{9FBA6717-068E-41FE-9D92-B8D0486F867E}">
      <dgm:prSet/>
      <dgm:spPr/>
      <dgm:t>
        <a:bodyPr/>
        <a:lstStyle/>
        <a:p>
          <a:endParaRPr lang="pt-BR"/>
        </a:p>
      </dgm:t>
    </dgm:pt>
    <dgm:pt modelId="{CB00AE9E-7D08-42B5-B4AB-33A45076E75F}" type="sibTrans" cxnId="{9FBA6717-068E-41FE-9D92-B8D0486F867E}">
      <dgm:prSet/>
      <dgm:spPr/>
      <dgm:t>
        <a:bodyPr/>
        <a:lstStyle/>
        <a:p>
          <a:endParaRPr lang="pt-BR"/>
        </a:p>
      </dgm:t>
    </dgm:pt>
    <dgm:pt modelId="{D0EF0330-5960-41D5-9502-B27110A64CE5}">
      <dgm:prSet custT="1"/>
      <dgm:spPr/>
      <dgm:t>
        <a:bodyPr/>
        <a:lstStyle/>
        <a:p>
          <a:r>
            <a:rPr lang="pt-BR" sz="2400" dirty="0"/>
            <a:t>Criação de código a partir de gravação</a:t>
          </a:r>
        </a:p>
      </dgm:t>
    </dgm:pt>
    <dgm:pt modelId="{7C433D13-5AEB-4AA9-BD64-3AFCEEFF984C}" type="parTrans" cxnId="{6F0571F6-014D-41D3-893D-FFC6D28B28F3}">
      <dgm:prSet/>
      <dgm:spPr/>
      <dgm:t>
        <a:bodyPr/>
        <a:lstStyle/>
        <a:p>
          <a:endParaRPr lang="pt-BR"/>
        </a:p>
      </dgm:t>
    </dgm:pt>
    <dgm:pt modelId="{61F49EFB-9297-4CDA-9122-97BAD20B040A}" type="sibTrans" cxnId="{6F0571F6-014D-41D3-893D-FFC6D28B28F3}">
      <dgm:prSet/>
      <dgm:spPr/>
      <dgm:t>
        <a:bodyPr/>
        <a:lstStyle/>
        <a:p>
          <a:endParaRPr lang="pt-BR"/>
        </a:p>
      </dgm:t>
    </dgm:pt>
    <dgm:pt modelId="{D6DC5928-6CFD-4771-A934-2D761EA50553}">
      <dgm:prSet custT="1"/>
      <dgm:spPr/>
      <dgm:t>
        <a:bodyPr/>
        <a:lstStyle/>
        <a:p>
          <a:r>
            <a:rPr lang="pt-BR" sz="2400" dirty="0"/>
            <a:t>Cuidados a se tomar ao criar código a partir de gravação.</a:t>
          </a:r>
        </a:p>
      </dgm:t>
    </dgm:pt>
    <dgm:pt modelId="{2FDC69DF-7F65-4869-A835-259869FACF7B}" type="parTrans" cxnId="{BAE9542B-A72C-4B51-854B-825000E79F22}">
      <dgm:prSet/>
      <dgm:spPr/>
      <dgm:t>
        <a:bodyPr/>
        <a:lstStyle/>
        <a:p>
          <a:endParaRPr lang="pt-BR"/>
        </a:p>
      </dgm:t>
    </dgm:pt>
    <dgm:pt modelId="{A79BAB73-004C-4DF2-9D46-71C2EE0685D4}" type="sibTrans" cxnId="{BAE9542B-A72C-4B51-854B-825000E79F22}">
      <dgm:prSet/>
      <dgm:spPr/>
      <dgm:t>
        <a:bodyPr/>
        <a:lstStyle/>
        <a:p>
          <a:endParaRPr lang="pt-BR"/>
        </a:p>
      </dgm:t>
    </dgm:pt>
    <dgm:pt modelId="{937F7699-FA02-4B5F-A432-F4200DB71147}">
      <dgm:prSet custT="1"/>
      <dgm:spPr/>
      <dgm:t>
        <a:bodyPr/>
        <a:lstStyle/>
        <a:p>
          <a:endParaRPr lang="pt-BR" sz="2800" dirty="0"/>
        </a:p>
      </dgm:t>
    </dgm:pt>
    <dgm:pt modelId="{6BF039A8-6F16-4897-8AAB-D75761D2AF10}" type="parTrans" cxnId="{1D9D205E-0CD0-434D-85C2-3FE156083888}">
      <dgm:prSet/>
      <dgm:spPr/>
      <dgm:t>
        <a:bodyPr/>
        <a:lstStyle/>
        <a:p>
          <a:endParaRPr lang="pt-BR"/>
        </a:p>
      </dgm:t>
    </dgm:pt>
    <dgm:pt modelId="{863C69E5-95B3-4CCA-B7B0-22EB53019E95}" type="sibTrans" cxnId="{1D9D205E-0CD0-434D-85C2-3FE156083888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152159" custLinFactNeighborY="-128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485D74B-CC55-43FD-93F9-B1B9D0E4DB57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CDE7DB6-0CBE-4C5F-B9A0-755791F2A475}" type="presOf" srcId="{92F5D7AC-6400-4AEE-BC45-0DD4EC037E70}" destId="{3485D74B-CC55-43FD-93F9-B1B9D0E4DB57}" srcOrd="0" destOrd="5" presId="urn:microsoft.com/office/officeart/2005/8/layout/vList2"/>
    <dgm:cxn modelId="{402558C6-2415-488D-8AB2-3F33D7B99D49}" srcId="{300C1BF4-F156-4CE8-985E-2699B3D01585}" destId="{B2B66CDB-ACB1-4C2A-84DC-0EBF8C884640}" srcOrd="1" destOrd="0" parTransId="{13270BCB-A811-4120-8B99-16D6986F278C}" sibTransId="{A1A7D699-F661-44D7-B042-F4DDC3464A4F}"/>
    <dgm:cxn modelId="{49A1C855-9AC7-4738-A94B-1C069A669AC8}" srcId="{300C1BF4-F156-4CE8-985E-2699B3D01585}" destId="{45A445D1-1AE5-4665-81E4-C219CFD3C5B6}" srcOrd="0" destOrd="0" parTransId="{3F893105-049D-41E1-A9B4-92A832BF1369}" sibTransId="{8CF04368-CF0E-4ABD-9BB2-F3884CB41921}"/>
    <dgm:cxn modelId="{10C1C63B-9407-4DEE-8A4C-7A164552FF9F}" srcId="{B2B66CDB-ACB1-4C2A-84DC-0EBF8C884640}" destId="{E2E452EE-5AF9-4CEA-9BFC-BD94ADFE188F}" srcOrd="0" destOrd="0" parTransId="{E2105561-AA12-4EB0-827F-72357C7D701F}" sibTransId="{2AF9D887-32D4-4521-9369-FA7B4BEC230D}"/>
    <dgm:cxn modelId="{BAE9542B-A72C-4B51-854B-825000E79F22}" srcId="{D0EF0330-5960-41D5-9502-B27110A64CE5}" destId="{D6DC5928-6CFD-4771-A934-2D761EA50553}" srcOrd="0" destOrd="0" parTransId="{2FDC69DF-7F65-4869-A835-259869FACF7B}" sibTransId="{A79BAB73-004C-4DF2-9D46-71C2EE0685D4}"/>
    <dgm:cxn modelId="{F44A63BA-0149-4718-B86F-D2CED7AE35F2}" type="presOf" srcId="{937F7699-FA02-4B5F-A432-F4200DB71147}" destId="{3485D74B-CC55-43FD-93F9-B1B9D0E4DB57}" srcOrd="0" destOrd="9" presId="urn:microsoft.com/office/officeart/2005/8/layout/vList2"/>
    <dgm:cxn modelId="{D8C2E2A7-602A-4971-858A-2CD961D714B2}" type="presOf" srcId="{300C1BF4-F156-4CE8-985E-2699B3D01585}" destId="{25D8B920-4D26-4C1D-BED0-72114717341D}" srcOrd="0" destOrd="0" presId="urn:microsoft.com/office/officeart/2005/8/layout/vList2"/>
    <dgm:cxn modelId="{68ABB403-F7FD-42CA-8C4C-45C44FA93374}" type="presOf" srcId="{28EC90FB-0BA8-40EA-9F16-8533B07AC4FC}" destId="{3485D74B-CC55-43FD-93F9-B1B9D0E4DB57}" srcOrd="0" destOrd="6" presId="urn:microsoft.com/office/officeart/2005/8/layout/vList2"/>
    <dgm:cxn modelId="{E36DD35E-7A80-4010-88EF-6F7F065747B2}" type="presOf" srcId="{D6DC5928-6CFD-4771-A934-2D761EA50553}" destId="{3485D74B-CC55-43FD-93F9-B1B9D0E4DB57}" srcOrd="0" destOrd="8" presId="urn:microsoft.com/office/officeart/2005/8/layout/vList2"/>
    <dgm:cxn modelId="{6F0571F6-014D-41D3-893D-FFC6D28B28F3}" srcId="{300C1BF4-F156-4CE8-985E-2699B3D01585}" destId="{D0EF0330-5960-41D5-9502-B27110A64CE5}" srcOrd="3" destOrd="0" parTransId="{7C433D13-5AEB-4AA9-BD64-3AFCEEFF984C}" sibTransId="{61F49EFB-9297-4CDA-9122-97BAD20B040A}"/>
    <dgm:cxn modelId="{50C78E63-03E9-4288-9216-73C0186F50B2}" type="presOf" srcId="{E2E452EE-5AF9-4CEA-9BFC-BD94ADFE188F}" destId="{3485D74B-CC55-43FD-93F9-B1B9D0E4DB57}" srcOrd="0" destOrd="3" presId="urn:microsoft.com/office/officeart/2005/8/layout/vList2"/>
    <dgm:cxn modelId="{E1CD8B9B-AE73-4587-8DBD-C7395C408F83}" type="presOf" srcId="{B2B66CDB-ACB1-4C2A-84DC-0EBF8C884640}" destId="{3485D74B-CC55-43FD-93F9-B1B9D0E4DB57}" srcOrd="0" destOrd="2" presId="urn:microsoft.com/office/officeart/2005/8/layout/vList2"/>
    <dgm:cxn modelId="{8E38406F-DEFB-4F3D-B528-575222AB5C61}" srcId="{45A445D1-1AE5-4665-81E4-C219CFD3C5B6}" destId="{BCCC080F-7BC9-4703-8489-08267E467895}" srcOrd="0" destOrd="0" parTransId="{234D14C8-174F-4BC7-99EB-4027C4A1C2C4}" sibTransId="{C8AAE211-B568-4F8C-867D-9F127ADC383E}"/>
    <dgm:cxn modelId="{44691E4A-7D4D-4779-BB52-802283555BAD}" type="presOf" srcId="{45A445D1-1AE5-4665-81E4-C219CFD3C5B6}" destId="{3485D74B-CC55-43FD-93F9-B1B9D0E4DB57}" srcOrd="0" destOrd="0" presId="urn:microsoft.com/office/officeart/2005/8/layout/vList2"/>
    <dgm:cxn modelId="{9FBA6717-068E-41FE-9D92-B8D0486F867E}" srcId="{92F5D7AC-6400-4AEE-BC45-0DD4EC037E70}" destId="{28EC90FB-0BA8-40EA-9F16-8533B07AC4FC}" srcOrd="0" destOrd="0" parTransId="{D52EFDBF-A486-41C8-9909-B2C55B6FA919}" sibTransId="{CB00AE9E-7D08-42B5-B4AB-33A45076E75F}"/>
    <dgm:cxn modelId="{1656D9F8-5AF5-4553-87BA-016A87990DD0}" srcId="{300C1BF4-F156-4CE8-985E-2699B3D01585}" destId="{92F5D7AC-6400-4AEE-BC45-0DD4EC037E70}" srcOrd="2" destOrd="0" parTransId="{0D953BA9-E0CF-4582-8889-8FDC5A175FC3}" sibTransId="{8812CD64-24DE-40B6-B27F-2EAE9213C180}"/>
    <dgm:cxn modelId="{3C8CBF72-EBCF-4066-BC2E-774108A6D2E5}" type="presOf" srcId="{D0EF0330-5960-41D5-9502-B27110A64CE5}" destId="{3485D74B-CC55-43FD-93F9-B1B9D0E4DB57}" srcOrd="0" destOrd="7" presId="urn:microsoft.com/office/officeart/2005/8/layout/vList2"/>
    <dgm:cxn modelId="{3E846F03-6BEC-4CFF-B41C-43C817A26C3F}" type="presOf" srcId="{BCCC080F-7BC9-4703-8489-08267E467895}" destId="{3485D74B-CC55-43FD-93F9-B1B9D0E4DB57}" srcOrd="0" destOrd="1" presId="urn:microsoft.com/office/officeart/2005/8/layout/vList2"/>
    <dgm:cxn modelId="{FF709DDB-17EF-464B-88C1-4A11888D14B3}" type="presOf" srcId="{104B48FF-9711-46A7-B55D-C4E044ADCF1B}" destId="{3485D74B-CC55-43FD-93F9-B1B9D0E4DB57}" srcOrd="0" destOrd="4" presId="urn:microsoft.com/office/officeart/2005/8/layout/vList2"/>
    <dgm:cxn modelId="{B38FE5C0-9DD9-40AC-93D6-11D6EC1F99B3}" srcId="{B2B66CDB-ACB1-4C2A-84DC-0EBF8C884640}" destId="{104B48FF-9711-46A7-B55D-C4E044ADCF1B}" srcOrd="1" destOrd="0" parTransId="{ABF48BD6-2D1A-47E9-89AE-689021552844}" sibTransId="{64CA22EA-4EE3-42FD-B58B-A8028BE9BF09}"/>
    <dgm:cxn modelId="{BD40D782-FC41-4383-A5CF-F10FA090428E}" type="presOf" srcId="{259FA89E-AABF-4733-96C7-48816ABA025B}" destId="{1523E619-32ED-4517-B190-9B6D8F099C31}" srcOrd="0" destOrd="0" presId="urn:microsoft.com/office/officeart/2005/8/layout/vList2"/>
    <dgm:cxn modelId="{1D9D205E-0CD0-434D-85C2-3FE156083888}" srcId="{300C1BF4-F156-4CE8-985E-2699B3D01585}" destId="{937F7699-FA02-4B5F-A432-F4200DB71147}" srcOrd="4" destOrd="0" parTransId="{6BF039A8-6F16-4897-8AAB-D75761D2AF10}" sibTransId="{863C69E5-95B3-4CCA-B7B0-22EB53019E95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5103B7E8-B415-458C-9D8A-177F4CD98DCF}" type="presParOf" srcId="{1523E619-32ED-4517-B190-9B6D8F099C31}" destId="{25D8B920-4D26-4C1D-BED0-72114717341D}" srcOrd="0" destOrd="0" presId="urn:microsoft.com/office/officeart/2005/8/layout/vList2"/>
    <dgm:cxn modelId="{B085AF6E-ED79-458B-929C-F824472F88BB}" type="presParOf" srcId="{1523E619-32ED-4517-B190-9B6D8F099C31}" destId="{3485D74B-CC55-43FD-93F9-B1B9D0E4DB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6 - Outros Recursos Avançados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DD3CA768-9FED-446B-963E-62FB45FC55A9}">
      <dgm:prSet custT="1"/>
      <dgm:spPr/>
      <dgm:t>
        <a:bodyPr/>
        <a:lstStyle/>
        <a:p>
          <a:r>
            <a:rPr lang="pt-BR" sz="2800" dirty="0"/>
            <a:t>Ferramenta “Gerenciador de Cenários”</a:t>
          </a:r>
        </a:p>
      </dgm:t>
    </dgm:pt>
    <dgm:pt modelId="{E2B8727D-C4B1-4C2F-BD8C-824233571E2E}" type="parTrans" cxnId="{5D223CFD-7B85-4275-BB68-22E949F9E38C}">
      <dgm:prSet/>
      <dgm:spPr/>
      <dgm:t>
        <a:bodyPr/>
        <a:lstStyle/>
        <a:p>
          <a:endParaRPr lang="pt-BR"/>
        </a:p>
      </dgm:t>
    </dgm:pt>
    <dgm:pt modelId="{6B8284A1-7C04-40CF-8071-3B92DB932AD9}" type="sibTrans" cxnId="{5D223CFD-7B85-4275-BB68-22E949F9E38C}">
      <dgm:prSet/>
      <dgm:spPr/>
      <dgm:t>
        <a:bodyPr/>
        <a:lstStyle/>
        <a:p>
          <a:endParaRPr lang="pt-BR"/>
        </a:p>
      </dgm:t>
    </dgm:pt>
    <dgm:pt modelId="{760DC965-7E10-42A8-9F36-9B74DB7DD19A}">
      <dgm:prSet custT="1"/>
      <dgm:spPr/>
      <dgm:t>
        <a:bodyPr/>
        <a:lstStyle/>
        <a:p>
          <a:r>
            <a:rPr lang="pt-BR" sz="2800" dirty="0"/>
            <a:t>Ferramenta “Atingir Meta”</a:t>
          </a:r>
        </a:p>
      </dgm:t>
    </dgm:pt>
    <dgm:pt modelId="{C73C8ED2-340A-4335-B45E-0B5929F57BFC}" type="parTrans" cxnId="{D7904B85-9123-4D36-844F-6A818785565B}">
      <dgm:prSet/>
      <dgm:spPr/>
      <dgm:t>
        <a:bodyPr/>
        <a:lstStyle/>
        <a:p>
          <a:endParaRPr lang="pt-BR"/>
        </a:p>
      </dgm:t>
    </dgm:pt>
    <dgm:pt modelId="{1148705B-3EDF-4E4F-8E79-CEC41F3D24C9}" type="sibTrans" cxnId="{D7904B85-9123-4D36-844F-6A818785565B}">
      <dgm:prSet/>
      <dgm:spPr/>
      <dgm:t>
        <a:bodyPr/>
        <a:lstStyle/>
        <a:p>
          <a:endParaRPr lang="pt-BR"/>
        </a:p>
      </dgm:t>
    </dgm:pt>
    <dgm:pt modelId="{21485AA6-1110-4D78-977F-B595D5AC9B46}">
      <dgm:prSet custT="1"/>
      <dgm:spPr/>
      <dgm:t>
        <a:bodyPr/>
        <a:lstStyle/>
        <a:p>
          <a:r>
            <a:rPr lang="pt-BR" sz="2800" dirty="0"/>
            <a:t>Ferramenta “Análise de Dados” do Excel</a:t>
          </a:r>
        </a:p>
      </dgm:t>
    </dgm:pt>
    <dgm:pt modelId="{BF666797-82DD-43D2-AE62-D7A90075661C}" type="parTrans" cxnId="{72F9C8D7-1945-44E7-9C09-D6A9CF83CBDC}">
      <dgm:prSet/>
      <dgm:spPr/>
      <dgm:t>
        <a:bodyPr/>
        <a:lstStyle/>
        <a:p>
          <a:endParaRPr lang="pt-BR"/>
        </a:p>
      </dgm:t>
    </dgm:pt>
    <dgm:pt modelId="{F04BBD37-91D5-4220-AB16-78FE7AD1E65C}" type="sibTrans" cxnId="{72F9C8D7-1945-44E7-9C09-D6A9CF83CBDC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1082" custLinFactNeighborY="-128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3BCFE88-1B35-4031-AB6E-135F0F929DD7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8C2E2A7-602A-4971-858A-2CD961D714B2}" type="presOf" srcId="{300C1BF4-F156-4CE8-985E-2699B3D01585}" destId="{25D8B920-4D26-4C1D-BED0-72114717341D}" srcOrd="0" destOrd="0" presId="urn:microsoft.com/office/officeart/2005/8/layout/vList2"/>
    <dgm:cxn modelId="{D7904B85-9123-4D36-844F-6A818785565B}" srcId="{300C1BF4-F156-4CE8-985E-2699B3D01585}" destId="{760DC965-7E10-42A8-9F36-9B74DB7DD19A}" srcOrd="1" destOrd="0" parTransId="{C73C8ED2-340A-4335-B45E-0B5929F57BFC}" sibTransId="{1148705B-3EDF-4E4F-8E79-CEC41F3D24C9}"/>
    <dgm:cxn modelId="{E35B1B33-CDEE-41F2-8789-5538906DFC69}" type="presOf" srcId="{DD3CA768-9FED-446B-963E-62FB45FC55A9}" destId="{73BCFE88-1B35-4031-AB6E-135F0F929DD7}" srcOrd="0" destOrd="0" presId="urn:microsoft.com/office/officeart/2005/8/layout/vList2"/>
    <dgm:cxn modelId="{72F9C8D7-1945-44E7-9C09-D6A9CF83CBDC}" srcId="{300C1BF4-F156-4CE8-985E-2699B3D01585}" destId="{21485AA6-1110-4D78-977F-B595D5AC9B46}" srcOrd="2" destOrd="0" parTransId="{BF666797-82DD-43D2-AE62-D7A90075661C}" sibTransId="{F04BBD37-91D5-4220-AB16-78FE7AD1E65C}"/>
    <dgm:cxn modelId="{6430C5CF-BCEB-4C01-8A12-DB1FFD511065}" type="presOf" srcId="{760DC965-7E10-42A8-9F36-9B74DB7DD19A}" destId="{73BCFE88-1B35-4031-AB6E-135F0F929DD7}" srcOrd="0" destOrd="1" presId="urn:microsoft.com/office/officeart/2005/8/layout/vList2"/>
    <dgm:cxn modelId="{5D223CFD-7B85-4275-BB68-22E949F9E38C}" srcId="{300C1BF4-F156-4CE8-985E-2699B3D01585}" destId="{DD3CA768-9FED-446B-963E-62FB45FC55A9}" srcOrd="0" destOrd="0" parTransId="{E2B8727D-C4B1-4C2F-BD8C-824233571E2E}" sibTransId="{6B8284A1-7C04-40CF-8071-3B92DB932AD9}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3969FD4D-0199-42FA-8249-EB976BEDA679}" type="presOf" srcId="{21485AA6-1110-4D78-977F-B595D5AC9B46}" destId="{73BCFE88-1B35-4031-AB6E-135F0F929DD7}" srcOrd="0" destOrd="2" presId="urn:microsoft.com/office/officeart/2005/8/layout/vList2"/>
    <dgm:cxn modelId="{BD40D782-FC41-4383-A5CF-F10FA090428E}" type="presOf" srcId="{259FA89E-AABF-4733-96C7-48816ABA025B}" destId="{1523E619-32ED-4517-B190-9B6D8F099C31}" srcOrd="0" destOrd="0" presId="urn:microsoft.com/office/officeart/2005/8/layout/vList2"/>
    <dgm:cxn modelId="{5103B7E8-B415-458C-9D8A-177F4CD98DCF}" type="presParOf" srcId="{1523E619-32ED-4517-B190-9B6D8F099C31}" destId="{25D8B920-4D26-4C1D-BED0-72114717341D}" srcOrd="0" destOrd="0" presId="urn:microsoft.com/office/officeart/2005/8/layout/vList2"/>
    <dgm:cxn modelId="{2ABD8BD0-8A1E-4AA2-A770-E5534EE68971}" type="presParOf" srcId="{1523E619-32ED-4517-B190-9B6D8F099C31}" destId="{73BCFE88-1B35-4031-AB6E-135F0F929DD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Revisão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61082" custLinFactNeighborY="-128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8C2E2A7-602A-4971-858A-2CD961D714B2}" type="presOf" srcId="{300C1BF4-F156-4CE8-985E-2699B3D01585}" destId="{25D8B920-4D26-4C1D-BED0-72114717341D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BD40D782-FC41-4383-A5CF-F10FA090428E}" type="presOf" srcId="{259FA89E-AABF-4733-96C7-48816ABA025B}" destId="{1523E619-32ED-4517-B190-9B6D8F099C31}" srcOrd="0" destOrd="0" presId="urn:microsoft.com/office/officeart/2005/8/layout/vList2"/>
    <dgm:cxn modelId="{5103B7E8-B415-458C-9D8A-177F4CD98DCF}" type="presParOf" srcId="{1523E619-32ED-4517-B190-9B6D8F099C31}" destId="{25D8B920-4D26-4C1D-BED0-7211471734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0F8D4B1-A4B9-4FF2-AC53-BBE9E93BFA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B5BC9BA-3916-4500-89F0-0530D84894B9}">
      <dgm:prSet/>
      <dgm:spPr/>
      <dgm:t>
        <a:bodyPr/>
        <a:lstStyle/>
        <a:p>
          <a:pPr rtl="0"/>
          <a:r>
            <a:rPr lang="pt-BR" dirty="0" smtClean="0"/>
            <a:t>Do ponto de vista de escopo - &gt; </a:t>
          </a:r>
          <a:r>
            <a:rPr lang="pt-BR" dirty="0" err="1" smtClean="0"/>
            <a:t>Analytics</a:t>
          </a:r>
          <a:r>
            <a:rPr lang="pt-BR" dirty="0" smtClean="0"/>
            <a:t>, Data Science</a:t>
          </a:r>
          <a:endParaRPr lang="pt-BR" dirty="0"/>
        </a:p>
      </dgm:t>
    </dgm:pt>
    <dgm:pt modelId="{7327FE43-0076-4B7E-AC2E-FFF8265AC120}" type="parTrans" cxnId="{DD763C51-8F2F-4709-86C6-BAAB67BA1620}">
      <dgm:prSet/>
      <dgm:spPr/>
      <dgm:t>
        <a:bodyPr/>
        <a:lstStyle/>
        <a:p>
          <a:endParaRPr lang="pt-BR"/>
        </a:p>
      </dgm:t>
    </dgm:pt>
    <dgm:pt modelId="{ABD2D34A-E34F-4C31-9746-1590AC5C2F0C}" type="sibTrans" cxnId="{DD763C51-8F2F-4709-86C6-BAAB67BA1620}">
      <dgm:prSet/>
      <dgm:spPr/>
      <dgm:t>
        <a:bodyPr/>
        <a:lstStyle/>
        <a:p>
          <a:endParaRPr lang="pt-BR"/>
        </a:p>
      </dgm:t>
    </dgm:pt>
    <dgm:pt modelId="{AD61CA18-8E4C-42A9-98E3-CA8DEC0FC2E1}" type="pres">
      <dgm:prSet presAssocID="{B0F8D4B1-A4B9-4FF2-AC53-BBE9E93BFA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95F67A0-FFBD-47D1-8E5B-570C89341F23}" type="pres">
      <dgm:prSet presAssocID="{0B5BC9BA-3916-4500-89F0-0530D84894B9}" presName="parentText" presStyleLbl="node1" presStyleIdx="0" presStyleCnt="1" custLinFactNeighborX="-571" custLinFactNeighborY="23399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763C51-8F2F-4709-86C6-BAAB67BA1620}" srcId="{B0F8D4B1-A4B9-4FF2-AC53-BBE9E93BFA5C}" destId="{0B5BC9BA-3916-4500-89F0-0530D84894B9}" srcOrd="0" destOrd="0" parTransId="{7327FE43-0076-4B7E-AC2E-FFF8265AC120}" sibTransId="{ABD2D34A-E34F-4C31-9746-1590AC5C2F0C}"/>
    <dgm:cxn modelId="{65A1712B-F9FB-4758-847E-C5800A0A08BB}" type="presOf" srcId="{B0F8D4B1-A4B9-4FF2-AC53-BBE9E93BFA5C}" destId="{AD61CA18-8E4C-42A9-98E3-CA8DEC0FC2E1}" srcOrd="0" destOrd="0" presId="urn:microsoft.com/office/officeart/2005/8/layout/vList2"/>
    <dgm:cxn modelId="{CEC083CC-5372-4AAD-B793-30471FEB1555}" type="presOf" srcId="{0B5BC9BA-3916-4500-89F0-0530D84894B9}" destId="{E95F67A0-FFBD-47D1-8E5B-570C89341F23}" srcOrd="0" destOrd="0" presId="urn:microsoft.com/office/officeart/2005/8/layout/vList2"/>
    <dgm:cxn modelId="{6D630F0E-7A46-4ABC-B9C2-F801F4780482}" type="presParOf" srcId="{AD61CA18-8E4C-42A9-98E3-CA8DEC0FC2E1}" destId="{E95F67A0-FFBD-47D1-8E5B-570C89341F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8D4B1-A4B9-4FF2-AC53-BBE9E93BFA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B5BC9BA-3916-4500-89F0-0530D84894B9}">
      <dgm:prSet/>
      <dgm:spPr/>
      <dgm:t>
        <a:bodyPr/>
        <a:lstStyle/>
        <a:p>
          <a:pPr rtl="0"/>
          <a:r>
            <a:rPr lang="pt-BR" dirty="0" smtClean="0"/>
            <a:t>Do ponto de vista da disseminação -&gt; Self-Service</a:t>
          </a:r>
          <a:endParaRPr lang="pt-BR" dirty="0"/>
        </a:p>
      </dgm:t>
    </dgm:pt>
    <dgm:pt modelId="{7327FE43-0076-4B7E-AC2E-FFF8265AC120}" type="parTrans" cxnId="{DD763C51-8F2F-4709-86C6-BAAB67BA1620}">
      <dgm:prSet/>
      <dgm:spPr/>
      <dgm:t>
        <a:bodyPr/>
        <a:lstStyle/>
        <a:p>
          <a:endParaRPr lang="pt-BR"/>
        </a:p>
      </dgm:t>
    </dgm:pt>
    <dgm:pt modelId="{ABD2D34A-E34F-4C31-9746-1590AC5C2F0C}" type="sibTrans" cxnId="{DD763C51-8F2F-4709-86C6-BAAB67BA1620}">
      <dgm:prSet/>
      <dgm:spPr/>
      <dgm:t>
        <a:bodyPr/>
        <a:lstStyle/>
        <a:p>
          <a:endParaRPr lang="pt-BR"/>
        </a:p>
      </dgm:t>
    </dgm:pt>
    <dgm:pt modelId="{AD61CA18-8E4C-42A9-98E3-CA8DEC0FC2E1}" type="pres">
      <dgm:prSet presAssocID="{B0F8D4B1-A4B9-4FF2-AC53-BBE9E93BFA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95F67A0-FFBD-47D1-8E5B-570C89341F23}" type="pres">
      <dgm:prSet presAssocID="{0B5BC9BA-3916-4500-89F0-0530D84894B9}" presName="parentText" presStyleLbl="node1" presStyleIdx="0" presStyleCnt="1" custLinFactNeighborX="-571" custLinFactNeighborY="23399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1E1692C-0235-485F-91CA-8AACFECCA10E}" type="presOf" srcId="{B0F8D4B1-A4B9-4FF2-AC53-BBE9E93BFA5C}" destId="{AD61CA18-8E4C-42A9-98E3-CA8DEC0FC2E1}" srcOrd="0" destOrd="0" presId="urn:microsoft.com/office/officeart/2005/8/layout/vList2"/>
    <dgm:cxn modelId="{DD763C51-8F2F-4709-86C6-BAAB67BA1620}" srcId="{B0F8D4B1-A4B9-4FF2-AC53-BBE9E93BFA5C}" destId="{0B5BC9BA-3916-4500-89F0-0530D84894B9}" srcOrd="0" destOrd="0" parTransId="{7327FE43-0076-4B7E-AC2E-FFF8265AC120}" sibTransId="{ABD2D34A-E34F-4C31-9746-1590AC5C2F0C}"/>
    <dgm:cxn modelId="{68DE25EE-10A5-47D1-AEDA-C5157AD24835}" type="presOf" srcId="{0B5BC9BA-3916-4500-89F0-0530D84894B9}" destId="{E95F67A0-FFBD-47D1-8E5B-570C89341F23}" srcOrd="0" destOrd="0" presId="urn:microsoft.com/office/officeart/2005/8/layout/vList2"/>
    <dgm:cxn modelId="{3D092CDA-DF35-444A-9343-5C402DA09EF1}" type="presParOf" srcId="{AD61CA18-8E4C-42A9-98E3-CA8DEC0FC2E1}" destId="{E95F67A0-FFBD-47D1-8E5B-570C89341F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F8D4B1-A4B9-4FF2-AC53-BBE9E93BFA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D61CA18-8E4C-42A9-98E3-CA8DEC0FC2E1}" type="pres">
      <dgm:prSet presAssocID="{B0F8D4B1-A4B9-4FF2-AC53-BBE9E93BFA5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A368A426-C7AF-48EA-A750-B99C61137D6B}" type="presOf" srcId="{B0F8D4B1-A4B9-4FF2-AC53-BBE9E93BFA5C}" destId="{AD61CA18-8E4C-42A9-98E3-CA8DEC0FC2E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00C1BF4-F156-4CE8-985E-2699B3D01585}">
      <dgm:prSet phldrT="[Texto]" custT="1"/>
      <dgm:spPr/>
      <dgm:t>
        <a:bodyPr/>
        <a:lstStyle/>
        <a:p>
          <a:r>
            <a:rPr lang="pt-BR" sz="2800" dirty="0"/>
            <a:t>Como a própria Microsoft aborda o BI Self Service</a:t>
          </a:r>
        </a:p>
      </dgm:t>
    </dgm:pt>
    <dgm:pt modelId="{A299FAFF-E202-4BD0-9163-56C8212E45E5}" type="parTrans" cxnId="{3CF77192-9D8F-4930-A42A-292B6D72F6B4}">
      <dgm:prSet/>
      <dgm:spPr/>
      <dgm:t>
        <a:bodyPr/>
        <a:lstStyle/>
        <a:p>
          <a:endParaRPr lang="pt-BR"/>
        </a:p>
      </dgm:t>
    </dgm:pt>
    <dgm:pt modelId="{A76F81B2-BEAD-471A-BF05-5135214642D5}" type="sibTrans" cxnId="{3CF77192-9D8F-4930-A42A-292B6D72F6B4}">
      <dgm:prSet/>
      <dgm:spPr/>
      <dgm:t>
        <a:bodyPr/>
        <a:lstStyle/>
        <a:p>
          <a:endParaRPr lang="pt-BR"/>
        </a:p>
      </dgm:t>
    </dgm:pt>
    <dgm:pt modelId="{2F647799-C3DC-442C-B89C-9A7EFDCAB74B}">
      <dgm:prSet phldrT="[Texto]" custT="1"/>
      <dgm:spPr/>
      <dgm:t>
        <a:bodyPr/>
        <a:lstStyle/>
        <a:p>
          <a:endParaRPr lang="pt-BR" sz="2800" dirty="0"/>
        </a:p>
      </dgm:t>
    </dgm:pt>
    <dgm:pt modelId="{66A53B43-0252-4452-9B01-A9C9B64A81A1}" type="parTrans" cxnId="{A85665B1-3FE5-4736-829F-5639879B5A89}">
      <dgm:prSet/>
      <dgm:spPr/>
      <dgm:t>
        <a:bodyPr/>
        <a:lstStyle/>
        <a:p>
          <a:endParaRPr lang="pt-BR"/>
        </a:p>
      </dgm:t>
    </dgm:pt>
    <dgm:pt modelId="{7BCA12D4-E2A8-42DE-B367-E72F3B89D071}" type="sibTrans" cxnId="{A85665B1-3FE5-4736-829F-5639879B5A89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5D8B920-4D26-4C1D-BED0-72114717341D}" type="pres">
      <dgm:prSet presAssocID="{300C1BF4-F156-4CE8-985E-2699B3D01585}" presName="parentText" presStyleLbl="node1" presStyleIdx="0" presStyleCnt="1" custScaleY="324575" custLinFactNeighborX="710" custLinFactNeighborY="-51428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B47011-55A0-4967-BC9B-E65114EE4879}" type="pres">
      <dgm:prSet presAssocID="{300C1BF4-F156-4CE8-985E-2699B3D0158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41C2E42-8B58-47EE-86AE-7173ADDDF0B0}" type="presOf" srcId="{259FA89E-AABF-4733-96C7-48816ABA025B}" destId="{1523E619-32ED-4517-B190-9B6D8F099C31}" srcOrd="0" destOrd="0" presId="urn:microsoft.com/office/officeart/2005/8/layout/vList2"/>
    <dgm:cxn modelId="{3CF77192-9D8F-4930-A42A-292B6D72F6B4}" srcId="{259FA89E-AABF-4733-96C7-48816ABA025B}" destId="{300C1BF4-F156-4CE8-985E-2699B3D01585}" srcOrd="0" destOrd="0" parTransId="{A299FAFF-E202-4BD0-9163-56C8212E45E5}" sibTransId="{A76F81B2-BEAD-471A-BF05-5135214642D5}"/>
    <dgm:cxn modelId="{A85665B1-3FE5-4736-829F-5639879B5A89}" srcId="{300C1BF4-F156-4CE8-985E-2699B3D01585}" destId="{2F647799-C3DC-442C-B89C-9A7EFDCAB74B}" srcOrd="0" destOrd="0" parTransId="{66A53B43-0252-4452-9B01-A9C9B64A81A1}" sibTransId="{7BCA12D4-E2A8-42DE-B367-E72F3B89D071}"/>
    <dgm:cxn modelId="{624BCD5C-9E01-4B87-8260-16DCC8D9FBC3}" type="presOf" srcId="{2F647799-C3DC-442C-B89C-9A7EFDCAB74B}" destId="{DEB47011-55A0-4967-BC9B-E65114EE4879}" srcOrd="0" destOrd="0" presId="urn:microsoft.com/office/officeart/2005/8/layout/vList2"/>
    <dgm:cxn modelId="{C553DA8E-5CC3-4473-A231-EAC4198D61C0}" type="presOf" srcId="{300C1BF4-F156-4CE8-985E-2699B3D01585}" destId="{25D8B920-4D26-4C1D-BED0-72114717341D}" srcOrd="0" destOrd="0" presId="urn:microsoft.com/office/officeart/2005/8/layout/vList2"/>
    <dgm:cxn modelId="{A9EA3C59-DBE9-4BCC-A814-2E7BA8F920FE}" type="presParOf" srcId="{1523E619-32ED-4517-B190-9B6D8F099C31}" destId="{25D8B920-4D26-4C1D-BED0-72114717341D}" srcOrd="0" destOrd="0" presId="urn:microsoft.com/office/officeart/2005/8/layout/vList2"/>
    <dgm:cxn modelId="{96365C30-B780-434B-BB8E-99999D943DC2}" type="presParOf" srcId="{1523E619-32ED-4517-B190-9B6D8F099C31}" destId="{DEB47011-55A0-4967-BC9B-E65114EE487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70F0-C586-4535-89F9-3E594A255FDA}">
      <dsp:nvSpPr>
        <dsp:cNvPr id="0" name=""/>
        <dsp:cNvSpPr/>
      </dsp:nvSpPr>
      <dsp:spPr>
        <a:xfrm>
          <a:off x="0" y="805135"/>
          <a:ext cx="877502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Objetivos do Curso</a:t>
          </a:r>
          <a:endParaRPr lang="pt-BR" sz="2200" kern="1200"/>
        </a:p>
      </dsp:txBody>
      <dsp:txXfrm>
        <a:off x="25759" y="830894"/>
        <a:ext cx="8723502" cy="476152"/>
      </dsp:txXfrm>
    </dsp:sp>
    <dsp:sp modelId="{1FC8081C-269E-467C-8D92-9516856D92F8}">
      <dsp:nvSpPr>
        <dsp:cNvPr id="0" name=""/>
        <dsp:cNvSpPr/>
      </dsp:nvSpPr>
      <dsp:spPr>
        <a:xfrm>
          <a:off x="0" y="1396165"/>
          <a:ext cx="877502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Contextualização: Conceitos Self Service BI etc.</a:t>
          </a:r>
          <a:endParaRPr lang="pt-BR" sz="2200" kern="1200" dirty="0"/>
        </a:p>
      </dsp:txBody>
      <dsp:txXfrm>
        <a:off x="25759" y="1421924"/>
        <a:ext cx="8723502" cy="476152"/>
      </dsp:txXfrm>
    </dsp:sp>
    <dsp:sp modelId="{BE0A862D-9CFD-4961-A9B6-C564B76FBBE3}">
      <dsp:nvSpPr>
        <dsp:cNvPr id="0" name=""/>
        <dsp:cNvSpPr/>
      </dsp:nvSpPr>
      <dsp:spPr>
        <a:xfrm>
          <a:off x="0" y="1987195"/>
          <a:ext cx="877502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Visão geral do curso</a:t>
          </a:r>
          <a:endParaRPr lang="pt-BR" sz="2200" kern="1200"/>
        </a:p>
      </dsp:txBody>
      <dsp:txXfrm>
        <a:off x="25759" y="2012954"/>
        <a:ext cx="8723502" cy="476152"/>
      </dsp:txXfrm>
    </dsp:sp>
    <dsp:sp modelId="{D9D23EC1-388B-4389-B5FE-98EFA0323027}">
      <dsp:nvSpPr>
        <dsp:cNvPr id="0" name=""/>
        <dsp:cNvSpPr/>
      </dsp:nvSpPr>
      <dsp:spPr>
        <a:xfrm>
          <a:off x="0" y="2578225"/>
          <a:ext cx="877502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dirty="0" smtClean="0"/>
            <a:t>Motivação – alguns problemas recorrentes com o uso tradicional do Excel</a:t>
          </a:r>
          <a:endParaRPr lang="pt-BR" sz="2200" kern="1200" dirty="0"/>
        </a:p>
      </dsp:txBody>
      <dsp:txXfrm>
        <a:off x="25759" y="2603984"/>
        <a:ext cx="8723502" cy="476152"/>
      </dsp:txXfrm>
    </dsp:sp>
    <dsp:sp modelId="{3250F67F-C404-4C32-846B-6935B2D86BFD}">
      <dsp:nvSpPr>
        <dsp:cNvPr id="0" name=""/>
        <dsp:cNvSpPr/>
      </dsp:nvSpPr>
      <dsp:spPr>
        <a:xfrm>
          <a:off x="0" y="3169255"/>
          <a:ext cx="877502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Arquitetura de Referência e seus componentes. Exemplo</a:t>
          </a:r>
          <a:endParaRPr lang="pt-BR" sz="2200" kern="1200"/>
        </a:p>
      </dsp:txBody>
      <dsp:txXfrm>
        <a:off x="25759" y="3195014"/>
        <a:ext cx="8723502" cy="476152"/>
      </dsp:txXfrm>
    </dsp:sp>
    <dsp:sp modelId="{FA9E661D-E934-4B9F-B6D3-CEE2B84BFEBB}">
      <dsp:nvSpPr>
        <dsp:cNvPr id="0" name=""/>
        <dsp:cNvSpPr/>
      </dsp:nvSpPr>
      <dsp:spPr>
        <a:xfrm>
          <a:off x="0" y="3760285"/>
          <a:ext cx="877502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200" kern="1200" smtClean="0"/>
            <a:t>Vantagens e Limitações da abordagem</a:t>
          </a:r>
          <a:endParaRPr lang="pt-BR" sz="2200" kern="1200"/>
        </a:p>
      </dsp:txBody>
      <dsp:txXfrm>
        <a:off x="25759" y="3786044"/>
        <a:ext cx="8723502" cy="4761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809696" cy="718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Como a própria Microsoft aborda o BI Self Service</a:t>
          </a:r>
        </a:p>
      </dsp:txBody>
      <dsp:txXfrm>
        <a:off x="35051" y="35051"/>
        <a:ext cx="8739594" cy="647912"/>
      </dsp:txXfrm>
    </dsp:sp>
    <dsp:sp modelId="{DEB47011-55A0-4967-BC9B-E65114EE4879}">
      <dsp:nvSpPr>
        <dsp:cNvPr id="0" name=""/>
        <dsp:cNvSpPr/>
      </dsp:nvSpPr>
      <dsp:spPr>
        <a:xfrm>
          <a:off x="0" y="718102"/>
          <a:ext cx="8809696" cy="74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708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800" kern="1200" dirty="0"/>
        </a:p>
      </dsp:txBody>
      <dsp:txXfrm>
        <a:off x="0" y="718102"/>
        <a:ext cx="8809696" cy="749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A7A3E-BC4C-478A-9883-547BD3A2D8CB}">
      <dsp:nvSpPr>
        <dsp:cNvPr id="0" name=""/>
        <dsp:cNvSpPr/>
      </dsp:nvSpPr>
      <dsp:spPr>
        <a:xfrm>
          <a:off x="133209" y="362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Sistemas</a:t>
          </a:r>
          <a:endParaRPr lang="pt-BR" sz="1200" b="1" kern="1200" dirty="0"/>
        </a:p>
      </dsp:txBody>
      <dsp:txXfrm>
        <a:off x="133209" y="362"/>
        <a:ext cx="1144344" cy="630857"/>
      </dsp:txXfrm>
    </dsp:sp>
    <dsp:sp modelId="{429E91E7-E9B9-40AD-A8CD-79D02403D7C1}">
      <dsp:nvSpPr>
        <dsp:cNvPr id="0" name=""/>
        <dsp:cNvSpPr/>
      </dsp:nvSpPr>
      <dsp:spPr>
        <a:xfrm>
          <a:off x="1382696" y="362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Dashboards</a:t>
          </a:r>
          <a:endParaRPr lang="pt-BR" sz="1200" b="1" kern="1200" dirty="0"/>
        </a:p>
      </dsp:txBody>
      <dsp:txXfrm>
        <a:off x="1382696" y="362"/>
        <a:ext cx="1144344" cy="630857"/>
      </dsp:txXfrm>
    </dsp:sp>
    <dsp:sp modelId="{A31417F6-9370-4F5A-8588-F5F1DDA1680C}">
      <dsp:nvSpPr>
        <dsp:cNvPr id="0" name=""/>
        <dsp:cNvSpPr/>
      </dsp:nvSpPr>
      <dsp:spPr>
        <a:xfrm>
          <a:off x="2632183" y="362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Consultas OLAP</a:t>
          </a:r>
          <a:endParaRPr lang="pt-BR" sz="1200" b="1" kern="1200" dirty="0"/>
        </a:p>
      </dsp:txBody>
      <dsp:txXfrm>
        <a:off x="2632183" y="362"/>
        <a:ext cx="1144344" cy="630857"/>
      </dsp:txXfrm>
    </dsp:sp>
    <dsp:sp modelId="{78487756-7B03-4CCB-BF35-472F6D6C7946}">
      <dsp:nvSpPr>
        <dsp:cNvPr id="0" name=""/>
        <dsp:cNvSpPr/>
      </dsp:nvSpPr>
      <dsp:spPr>
        <a:xfrm>
          <a:off x="3881670" y="362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Consultas geoespaciais</a:t>
          </a:r>
          <a:endParaRPr lang="pt-BR" sz="1200" b="1" kern="1200" dirty="0"/>
        </a:p>
      </dsp:txBody>
      <dsp:txXfrm>
        <a:off x="3881670" y="362"/>
        <a:ext cx="1144344" cy="630857"/>
      </dsp:txXfrm>
    </dsp:sp>
    <dsp:sp modelId="{F53C3D72-C2FE-4C67-912B-ABAA4C5C6CCA}">
      <dsp:nvSpPr>
        <dsp:cNvPr id="0" name=""/>
        <dsp:cNvSpPr/>
      </dsp:nvSpPr>
      <dsp:spPr>
        <a:xfrm>
          <a:off x="5131158" y="362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Relatórios</a:t>
          </a:r>
          <a:endParaRPr lang="pt-BR" sz="1200" b="1" kern="1200" dirty="0"/>
        </a:p>
      </dsp:txBody>
      <dsp:txXfrm>
        <a:off x="5131158" y="362"/>
        <a:ext cx="1144344" cy="630857"/>
      </dsp:txXfrm>
    </dsp:sp>
    <dsp:sp modelId="{E75C95DA-74C1-4136-8006-83D708F4DE31}">
      <dsp:nvSpPr>
        <dsp:cNvPr id="0" name=""/>
        <dsp:cNvSpPr/>
      </dsp:nvSpPr>
      <dsp:spPr>
        <a:xfrm>
          <a:off x="133209" y="736363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Exportações</a:t>
          </a:r>
          <a:endParaRPr lang="pt-BR" sz="1200" b="1" kern="1200" dirty="0"/>
        </a:p>
      </dsp:txBody>
      <dsp:txXfrm>
        <a:off x="133209" y="736363"/>
        <a:ext cx="1144344" cy="630857"/>
      </dsp:txXfrm>
    </dsp:sp>
    <dsp:sp modelId="{76FA33D2-C38C-43D5-AB97-400A83F0B337}">
      <dsp:nvSpPr>
        <dsp:cNvPr id="0" name=""/>
        <dsp:cNvSpPr/>
      </dsp:nvSpPr>
      <dsp:spPr>
        <a:xfrm>
          <a:off x="1382696" y="736363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Integrações</a:t>
          </a:r>
          <a:endParaRPr lang="pt-BR" sz="1200" b="1" kern="1200" dirty="0"/>
        </a:p>
      </dsp:txBody>
      <dsp:txXfrm>
        <a:off x="1382696" y="736363"/>
        <a:ext cx="1144344" cy="630857"/>
      </dsp:txXfrm>
    </dsp:sp>
    <dsp:sp modelId="{F942D090-5961-4B15-927E-57C2B04549E7}">
      <dsp:nvSpPr>
        <dsp:cNvPr id="0" name=""/>
        <dsp:cNvSpPr/>
      </dsp:nvSpPr>
      <dsp:spPr>
        <a:xfrm>
          <a:off x="2632183" y="736363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Cruzamentos de dados</a:t>
          </a:r>
          <a:endParaRPr lang="pt-BR" sz="1200" b="1" kern="1200" dirty="0"/>
        </a:p>
      </dsp:txBody>
      <dsp:txXfrm>
        <a:off x="2632183" y="736363"/>
        <a:ext cx="1144344" cy="630857"/>
      </dsp:txXfrm>
    </dsp:sp>
    <dsp:sp modelId="{A60C250D-7D12-4282-AD0A-9D850163C22B}">
      <dsp:nvSpPr>
        <dsp:cNvPr id="0" name=""/>
        <dsp:cNvSpPr/>
      </dsp:nvSpPr>
      <dsp:spPr>
        <a:xfrm>
          <a:off x="3881670" y="736363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Projeções</a:t>
          </a:r>
          <a:endParaRPr lang="pt-BR" sz="1200" b="1" kern="1200" dirty="0"/>
        </a:p>
      </dsp:txBody>
      <dsp:txXfrm>
        <a:off x="3881670" y="736363"/>
        <a:ext cx="1144344" cy="630857"/>
      </dsp:txXfrm>
    </dsp:sp>
    <dsp:sp modelId="{0104685B-4FC6-4B1B-838B-BED81820B88F}">
      <dsp:nvSpPr>
        <dsp:cNvPr id="0" name=""/>
        <dsp:cNvSpPr/>
      </dsp:nvSpPr>
      <dsp:spPr>
        <a:xfrm>
          <a:off x="5131158" y="736363"/>
          <a:ext cx="1144344" cy="630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pt-BR" sz="1200" b="1" i="0" u="none" strike="noStrike" kern="1200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rPr>
            <a:t>Extração de conhecimento implícito</a:t>
          </a:r>
          <a:endParaRPr lang="pt-BR" sz="1200" b="1" kern="1200" dirty="0"/>
        </a:p>
      </dsp:txBody>
      <dsp:txXfrm>
        <a:off x="5131158" y="736363"/>
        <a:ext cx="1144344" cy="63085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2DEAB-8B69-44FD-90F6-8E9ECA52FEF2}">
      <dsp:nvSpPr>
        <dsp:cNvPr id="0" name=""/>
        <dsp:cNvSpPr/>
      </dsp:nvSpPr>
      <dsp:spPr>
        <a:xfrm rot="5400000">
          <a:off x="5423991" y="-2292892"/>
          <a:ext cx="662427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/>
            <a:t>Visão Geral e Motivação </a:t>
          </a:r>
        </a:p>
      </dsp:txBody>
      <dsp:txXfrm rot="-5400000">
        <a:off x="3046874" y="116562"/>
        <a:ext cx="5384326" cy="597753"/>
      </dsp:txXfrm>
    </dsp:sp>
    <dsp:sp modelId="{CCE6C1EA-9169-4BDA-BE53-92B7954900E0}">
      <dsp:nvSpPr>
        <dsp:cNvPr id="0" name=""/>
        <dsp:cNvSpPr/>
      </dsp:nvSpPr>
      <dsp:spPr>
        <a:xfrm>
          <a:off x="0" y="1422"/>
          <a:ext cx="3046873" cy="8280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Aula 1</a:t>
          </a:r>
        </a:p>
      </dsp:txBody>
      <dsp:txXfrm>
        <a:off x="40421" y="41843"/>
        <a:ext cx="2966031" cy="747191"/>
      </dsp:txXfrm>
    </dsp:sp>
    <dsp:sp modelId="{8C66DF0A-7D11-4A52-AE55-9D0D0327CD1B}">
      <dsp:nvSpPr>
        <dsp:cNvPr id="0" name=""/>
        <dsp:cNvSpPr/>
      </dsp:nvSpPr>
      <dsp:spPr>
        <a:xfrm rot="5400000">
          <a:off x="5423991" y="-1423457"/>
          <a:ext cx="662427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/>
            <a:t>Uso tradicional do Excel  </a:t>
          </a:r>
        </a:p>
      </dsp:txBody>
      <dsp:txXfrm rot="-5400000">
        <a:off x="3046874" y="985997"/>
        <a:ext cx="5384326" cy="597753"/>
      </dsp:txXfrm>
    </dsp:sp>
    <dsp:sp modelId="{01F71FAB-660A-4D08-B952-33B075CFE2E1}">
      <dsp:nvSpPr>
        <dsp:cNvPr id="0" name=""/>
        <dsp:cNvSpPr/>
      </dsp:nvSpPr>
      <dsp:spPr>
        <a:xfrm>
          <a:off x="0" y="870857"/>
          <a:ext cx="3046873" cy="8280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Aula 2</a:t>
          </a:r>
        </a:p>
      </dsp:txBody>
      <dsp:txXfrm>
        <a:off x="40421" y="911278"/>
        <a:ext cx="2966031" cy="747191"/>
      </dsp:txXfrm>
    </dsp:sp>
    <dsp:sp modelId="{B060D824-BA41-4E43-B437-15F2B0E82ED9}">
      <dsp:nvSpPr>
        <dsp:cNvPr id="0" name=""/>
        <dsp:cNvSpPr/>
      </dsp:nvSpPr>
      <dsp:spPr>
        <a:xfrm rot="5400000">
          <a:off x="5423991" y="-554021"/>
          <a:ext cx="662427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/>
            <a:t>Excel como</a:t>
          </a:r>
          <a:r>
            <a:rPr lang="pt-BR" sz="2400" b="0" kern="1200" dirty="0"/>
            <a:t> repositório </a:t>
          </a:r>
          <a:r>
            <a:rPr lang="pt-BR" sz="2400" kern="1200" dirty="0"/>
            <a:t>(limitado!) de informação. </a:t>
          </a:r>
        </a:p>
      </dsp:txBody>
      <dsp:txXfrm rot="-5400000">
        <a:off x="3046874" y="1855433"/>
        <a:ext cx="5384326" cy="597753"/>
      </dsp:txXfrm>
    </dsp:sp>
    <dsp:sp modelId="{4CCF1728-0586-47FF-AC7C-7DF211442689}">
      <dsp:nvSpPr>
        <dsp:cNvPr id="0" name=""/>
        <dsp:cNvSpPr/>
      </dsp:nvSpPr>
      <dsp:spPr>
        <a:xfrm>
          <a:off x="0" y="1740293"/>
          <a:ext cx="3046873" cy="8280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Aulas 3</a:t>
          </a:r>
        </a:p>
      </dsp:txBody>
      <dsp:txXfrm>
        <a:off x="40421" y="1780714"/>
        <a:ext cx="2966031" cy="747191"/>
      </dsp:txXfrm>
    </dsp:sp>
    <dsp:sp modelId="{522F7B2F-2715-47BD-8306-541A4FDCF40F}">
      <dsp:nvSpPr>
        <dsp:cNvPr id="0" name=""/>
        <dsp:cNvSpPr/>
      </dsp:nvSpPr>
      <dsp:spPr>
        <a:xfrm rot="5400000">
          <a:off x="5423991" y="315413"/>
          <a:ext cx="662427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/>
            <a:t>Repositório Limitado -&gt; Arquitetura da Informação</a:t>
          </a:r>
        </a:p>
      </dsp:txBody>
      <dsp:txXfrm rot="-5400000">
        <a:off x="3046874" y="2724868"/>
        <a:ext cx="5384326" cy="597753"/>
      </dsp:txXfrm>
    </dsp:sp>
    <dsp:sp modelId="{ABB09FB2-3A65-4585-AF0A-7A82D6BD5C44}">
      <dsp:nvSpPr>
        <dsp:cNvPr id="0" name=""/>
        <dsp:cNvSpPr/>
      </dsp:nvSpPr>
      <dsp:spPr>
        <a:xfrm>
          <a:off x="0" y="2609728"/>
          <a:ext cx="3046873" cy="8280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Aula 4</a:t>
          </a:r>
        </a:p>
      </dsp:txBody>
      <dsp:txXfrm>
        <a:off x="40421" y="2650149"/>
        <a:ext cx="2966031" cy="747191"/>
      </dsp:txXfrm>
    </dsp:sp>
    <dsp:sp modelId="{4D819D6C-DADF-48D4-8939-5554F86039C1}">
      <dsp:nvSpPr>
        <dsp:cNvPr id="0" name=""/>
        <dsp:cNvSpPr/>
      </dsp:nvSpPr>
      <dsp:spPr>
        <a:xfrm rot="5400000">
          <a:off x="5423991" y="1184849"/>
          <a:ext cx="662427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/>
            <a:t>Power Query (visual)</a:t>
          </a:r>
        </a:p>
      </dsp:txBody>
      <dsp:txXfrm rot="-5400000">
        <a:off x="3046874" y="3594304"/>
        <a:ext cx="5384326" cy="597753"/>
      </dsp:txXfrm>
    </dsp:sp>
    <dsp:sp modelId="{3A7D6BDA-BFEA-4983-8961-249BE6458D82}">
      <dsp:nvSpPr>
        <dsp:cNvPr id="0" name=""/>
        <dsp:cNvSpPr/>
      </dsp:nvSpPr>
      <dsp:spPr>
        <a:xfrm>
          <a:off x="0" y="3479164"/>
          <a:ext cx="3046873" cy="8280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/>
            <a:t>Aula 5</a:t>
          </a:r>
          <a:endParaRPr lang="pt-BR" sz="2400" kern="1200" dirty="0"/>
        </a:p>
      </dsp:txBody>
      <dsp:txXfrm>
        <a:off x="40421" y="3519585"/>
        <a:ext cx="2966031" cy="747191"/>
      </dsp:txXfrm>
    </dsp:sp>
    <dsp:sp modelId="{84C956EC-B970-41A6-AE66-CB2FC0A410DD}">
      <dsp:nvSpPr>
        <dsp:cNvPr id="0" name=""/>
        <dsp:cNvSpPr/>
      </dsp:nvSpPr>
      <dsp:spPr>
        <a:xfrm rot="5400000">
          <a:off x="5423991" y="2054285"/>
          <a:ext cx="662427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/>
            <a:t>Power Query (linguagem M)</a:t>
          </a:r>
        </a:p>
      </dsp:txBody>
      <dsp:txXfrm rot="-5400000">
        <a:off x="3046874" y="4463740"/>
        <a:ext cx="5384326" cy="597753"/>
      </dsp:txXfrm>
    </dsp:sp>
    <dsp:sp modelId="{F7610CE6-4DC7-40BD-BAFE-7A20768EC4E4}">
      <dsp:nvSpPr>
        <dsp:cNvPr id="0" name=""/>
        <dsp:cNvSpPr/>
      </dsp:nvSpPr>
      <dsp:spPr>
        <a:xfrm>
          <a:off x="0" y="4348599"/>
          <a:ext cx="3046873" cy="8280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Aula 6</a:t>
          </a:r>
        </a:p>
      </dsp:txBody>
      <dsp:txXfrm>
        <a:off x="40421" y="4389020"/>
        <a:ext cx="2966031" cy="7471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2DEAB-8B69-44FD-90F6-8E9ECA52FEF2}">
      <dsp:nvSpPr>
        <dsp:cNvPr id="0" name=""/>
        <dsp:cNvSpPr/>
      </dsp:nvSpPr>
      <dsp:spPr>
        <a:xfrm rot="5400000">
          <a:off x="5357243" y="-2208603"/>
          <a:ext cx="795923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/>
            <a:t>Tabelas dinâmicas com Power </a:t>
          </a:r>
          <a:r>
            <a:rPr lang="pt-BR" sz="2400" kern="1200" dirty="0" err="1"/>
            <a:t>Pivot</a:t>
          </a:r>
          <a:endParaRPr lang="pt-BR" sz="2400" kern="1200" dirty="0"/>
        </a:p>
      </dsp:txBody>
      <dsp:txXfrm rot="-5400000">
        <a:off x="3046873" y="140621"/>
        <a:ext cx="5377809" cy="718215"/>
      </dsp:txXfrm>
    </dsp:sp>
    <dsp:sp modelId="{CCE6C1EA-9169-4BDA-BE53-92B7954900E0}">
      <dsp:nvSpPr>
        <dsp:cNvPr id="0" name=""/>
        <dsp:cNvSpPr/>
      </dsp:nvSpPr>
      <dsp:spPr>
        <a:xfrm>
          <a:off x="0" y="2275"/>
          <a:ext cx="3046873" cy="994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Aula 7</a:t>
          </a:r>
        </a:p>
      </dsp:txBody>
      <dsp:txXfrm>
        <a:off x="48567" y="50842"/>
        <a:ext cx="2949739" cy="897770"/>
      </dsp:txXfrm>
    </dsp:sp>
    <dsp:sp modelId="{8C66DF0A-7D11-4A52-AE55-9D0D0327CD1B}">
      <dsp:nvSpPr>
        <dsp:cNvPr id="0" name=""/>
        <dsp:cNvSpPr/>
      </dsp:nvSpPr>
      <dsp:spPr>
        <a:xfrm rot="5400000">
          <a:off x="5357243" y="-1163953"/>
          <a:ext cx="795923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/>
            <a:t>Power </a:t>
          </a:r>
          <a:r>
            <a:rPr lang="pt-BR" sz="2400" kern="1200" dirty="0" err="1"/>
            <a:t>Pivot</a:t>
          </a:r>
          <a:r>
            <a:rPr lang="pt-BR" sz="2400" kern="1200" dirty="0"/>
            <a:t>: linguagem DAX, Visualização de dados</a:t>
          </a:r>
        </a:p>
      </dsp:txBody>
      <dsp:txXfrm rot="-5400000">
        <a:off x="3046873" y="1185271"/>
        <a:ext cx="5377809" cy="718215"/>
      </dsp:txXfrm>
    </dsp:sp>
    <dsp:sp modelId="{01F71FAB-660A-4D08-B952-33B075CFE2E1}">
      <dsp:nvSpPr>
        <dsp:cNvPr id="0" name=""/>
        <dsp:cNvSpPr/>
      </dsp:nvSpPr>
      <dsp:spPr>
        <a:xfrm>
          <a:off x="0" y="1046925"/>
          <a:ext cx="3046873" cy="994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Aulas 8 e 9</a:t>
          </a:r>
        </a:p>
      </dsp:txBody>
      <dsp:txXfrm>
        <a:off x="48567" y="1095492"/>
        <a:ext cx="2949739" cy="897770"/>
      </dsp:txXfrm>
    </dsp:sp>
    <dsp:sp modelId="{B060D824-BA41-4E43-B437-15F2B0E82ED9}">
      <dsp:nvSpPr>
        <dsp:cNvPr id="0" name=""/>
        <dsp:cNvSpPr/>
      </dsp:nvSpPr>
      <dsp:spPr>
        <a:xfrm rot="5400000">
          <a:off x="5357243" y="-119303"/>
          <a:ext cx="795923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Revisão</a:t>
          </a:r>
          <a:endParaRPr lang="pt-BR" sz="2400" kern="1200" dirty="0"/>
        </a:p>
      </dsp:txBody>
      <dsp:txXfrm rot="-5400000">
        <a:off x="3046873" y="2229921"/>
        <a:ext cx="5377809" cy="718215"/>
      </dsp:txXfrm>
    </dsp:sp>
    <dsp:sp modelId="{4CCF1728-0586-47FF-AC7C-7DF211442689}">
      <dsp:nvSpPr>
        <dsp:cNvPr id="0" name=""/>
        <dsp:cNvSpPr/>
      </dsp:nvSpPr>
      <dsp:spPr>
        <a:xfrm>
          <a:off x="0" y="2091575"/>
          <a:ext cx="3046873" cy="994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Aula 10</a:t>
          </a:r>
        </a:p>
      </dsp:txBody>
      <dsp:txXfrm>
        <a:off x="48567" y="2140142"/>
        <a:ext cx="2949739" cy="897770"/>
      </dsp:txXfrm>
    </dsp:sp>
    <dsp:sp modelId="{522F7B2F-2715-47BD-8306-541A4FDCF40F}">
      <dsp:nvSpPr>
        <dsp:cNvPr id="0" name=""/>
        <dsp:cNvSpPr/>
      </dsp:nvSpPr>
      <dsp:spPr>
        <a:xfrm rot="5400000">
          <a:off x="5357243" y="925346"/>
          <a:ext cx="795923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 smtClean="0"/>
            <a:t>Macros VBA</a:t>
          </a:r>
          <a:endParaRPr lang="pt-BR" sz="2400" kern="1200" dirty="0"/>
        </a:p>
      </dsp:txBody>
      <dsp:txXfrm rot="-5400000">
        <a:off x="3046873" y="3274570"/>
        <a:ext cx="5377809" cy="718215"/>
      </dsp:txXfrm>
    </dsp:sp>
    <dsp:sp modelId="{ABB09FB2-3A65-4585-AF0A-7A82D6BD5C44}">
      <dsp:nvSpPr>
        <dsp:cNvPr id="0" name=""/>
        <dsp:cNvSpPr/>
      </dsp:nvSpPr>
      <dsp:spPr>
        <a:xfrm>
          <a:off x="0" y="3136225"/>
          <a:ext cx="3046873" cy="994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Aula 11</a:t>
          </a:r>
        </a:p>
      </dsp:txBody>
      <dsp:txXfrm>
        <a:off x="48567" y="3184792"/>
        <a:ext cx="2949739" cy="897770"/>
      </dsp:txXfrm>
    </dsp:sp>
    <dsp:sp modelId="{84C956EC-B970-41A6-AE66-CB2FC0A410DD}">
      <dsp:nvSpPr>
        <dsp:cNvPr id="0" name=""/>
        <dsp:cNvSpPr/>
      </dsp:nvSpPr>
      <dsp:spPr>
        <a:xfrm rot="5400000">
          <a:off x="5357243" y="1969996"/>
          <a:ext cx="795923" cy="541666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400" kern="1200" dirty="0"/>
            <a:t>Power BI</a:t>
          </a:r>
        </a:p>
      </dsp:txBody>
      <dsp:txXfrm rot="-5400000">
        <a:off x="3046873" y="4319220"/>
        <a:ext cx="5377809" cy="718215"/>
      </dsp:txXfrm>
    </dsp:sp>
    <dsp:sp modelId="{F7610CE6-4DC7-40BD-BAFE-7A20768EC4E4}">
      <dsp:nvSpPr>
        <dsp:cNvPr id="0" name=""/>
        <dsp:cNvSpPr/>
      </dsp:nvSpPr>
      <dsp:spPr>
        <a:xfrm>
          <a:off x="0" y="4180875"/>
          <a:ext cx="3046873" cy="994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Se sobrar tempo</a:t>
          </a:r>
        </a:p>
      </dsp:txBody>
      <dsp:txXfrm>
        <a:off x="48567" y="4229442"/>
        <a:ext cx="2949739" cy="89777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665554" cy="7310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Glossário</a:t>
          </a:r>
        </a:p>
      </dsp:txBody>
      <dsp:txXfrm>
        <a:off x="35689" y="35689"/>
        <a:ext cx="8594176" cy="659718"/>
      </dsp:txXfrm>
    </dsp:sp>
    <dsp:sp modelId="{DEB47011-55A0-4967-BC9B-E65114EE4879}">
      <dsp:nvSpPr>
        <dsp:cNvPr id="0" name=""/>
        <dsp:cNvSpPr/>
      </dsp:nvSpPr>
      <dsp:spPr>
        <a:xfrm>
          <a:off x="0" y="861237"/>
          <a:ext cx="8665554" cy="310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b="1" kern="1200" dirty="0"/>
            <a:t>Pasta de Trabalho</a:t>
          </a:r>
          <a:r>
            <a:rPr lang="pt-BR" sz="2000" kern="1200" dirty="0"/>
            <a:t> é o arquivo Excel. Contém várias Planilhas.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b="1" kern="1200" dirty="0"/>
            <a:t>Planilha</a:t>
          </a:r>
          <a:r>
            <a:rPr lang="pt-BR" sz="2000" b="0" kern="1200" dirty="0"/>
            <a:t> é a aba que está contida em uma </a:t>
          </a:r>
          <a:r>
            <a:rPr lang="pt-BR" sz="2000" b="1" kern="1200" dirty="0"/>
            <a:t>Pasta de Trabalho</a:t>
          </a:r>
        </a:p>
      </dsp:txBody>
      <dsp:txXfrm>
        <a:off x="0" y="861237"/>
        <a:ext cx="8665554" cy="31043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665554" cy="7310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Glossário</a:t>
          </a:r>
        </a:p>
      </dsp:txBody>
      <dsp:txXfrm>
        <a:off x="35689" y="35689"/>
        <a:ext cx="8594176" cy="659718"/>
      </dsp:txXfrm>
    </dsp:sp>
    <dsp:sp modelId="{DEB47011-55A0-4967-BC9B-E65114EE4879}">
      <dsp:nvSpPr>
        <dsp:cNvPr id="0" name=""/>
        <dsp:cNvSpPr/>
      </dsp:nvSpPr>
      <dsp:spPr>
        <a:xfrm>
          <a:off x="0" y="847896"/>
          <a:ext cx="8665554" cy="798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b="1" kern="1200" dirty="0"/>
            <a:t>Intervalo (Range</a:t>
          </a:r>
          <a:r>
            <a:rPr lang="pt-BR" sz="2000" b="1" kern="1200" dirty="0" smtClean="0"/>
            <a:t>)</a:t>
          </a:r>
          <a:r>
            <a:rPr lang="pt-BR" sz="2000" kern="1200" dirty="0" smtClean="0"/>
            <a:t> </a:t>
          </a:r>
          <a:r>
            <a:rPr lang="pt-BR" sz="2000" kern="1200" dirty="0"/>
            <a:t>é um conjunto de células contíguas. Definido pelos endereços das células separados por dois pontos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b="1" kern="1200" dirty="0" err="1" smtClean="0"/>
            <a:t>Antipadrão</a:t>
          </a:r>
          <a:r>
            <a:rPr lang="pt-BR" sz="2000" b="1" kern="1200" dirty="0" smtClean="0"/>
            <a:t> </a:t>
          </a:r>
          <a:r>
            <a:rPr lang="pt-BR" sz="2000" b="0" kern="1200" dirty="0" smtClean="0"/>
            <a:t>é um</a:t>
          </a:r>
          <a:r>
            <a:rPr lang="pt-BR" sz="2000" kern="1200" dirty="0" smtClean="0"/>
            <a:t> padrão de organização arquitetural ou de código que pode ser comumente usado mas é ineficiente</a:t>
          </a:r>
          <a:endParaRPr lang="pt-B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</dsp:txBody>
      <dsp:txXfrm>
        <a:off x="0" y="847896"/>
        <a:ext cx="8665554" cy="79825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665554" cy="8900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Alguns dos problemas do uso tradicional do Excel</a:t>
          </a:r>
        </a:p>
      </dsp:txBody>
      <dsp:txXfrm>
        <a:off x="43450" y="43450"/>
        <a:ext cx="8578654" cy="803178"/>
      </dsp:txXfrm>
    </dsp:sp>
    <dsp:sp modelId="{DEB47011-55A0-4967-BC9B-E65114EE4879}">
      <dsp:nvSpPr>
        <dsp:cNvPr id="0" name=""/>
        <dsp:cNvSpPr/>
      </dsp:nvSpPr>
      <dsp:spPr>
        <a:xfrm>
          <a:off x="0" y="890439"/>
          <a:ext cx="8665554" cy="4174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Limitação do número de linhas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Funcionalidade limitada das Tabelas Dinâmicas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 err="1"/>
            <a:t>Antipadrão</a:t>
          </a:r>
          <a:r>
            <a:rPr lang="pt-BR" sz="2400" kern="1200" dirty="0"/>
            <a:t> “Anos nas colunas”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Importação de dados é difícil e não é memorizada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Estica-e-puxa de fórmulas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Ininteligibilidade de fórmulas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Programação por copiar e colar: cada fórmula é uma linha de código (que é executada!)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Redes de Fórmulas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Explosão </a:t>
          </a:r>
          <a:r>
            <a:rPr lang="pt-BR" sz="2400" kern="1200" dirty="0" smtClean="0"/>
            <a:t>combinatória: </a:t>
          </a:r>
          <a:r>
            <a:rPr lang="pt-BR" sz="2400" kern="1200" dirty="0"/>
            <a:t>Conjuntos de dados -&gt; Saídas de relatório</a:t>
          </a:r>
        </a:p>
      </dsp:txBody>
      <dsp:txXfrm>
        <a:off x="0" y="890439"/>
        <a:ext cx="8665554" cy="417418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12798"/>
          <a:ext cx="8665554" cy="8662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Limitação do número de linhas</a:t>
          </a:r>
        </a:p>
      </dsp:txBody>
      <dsp:txXfrm>
        <a:off x="42286" y="55084"/>
        <a:ext cx="8580982" cy="781664"/>
      </dsp:txXfrm>
    </dsp:sp>
    <dsp:sp modelId="{DEB47011-55A0-4967-BC9B-E65114EE4879}">
      <dsp:nvSpPr>
        <dsp:cNvPr id="0" name=""/>
        <dsp:cNvSpPr/>
      </dsp:nvSpPr>
      <dsp:spPr>
        <a:xfrm>
          <a:off x="0" y="889853"/>
          <a:ext cx="8665554" cy="997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Cada planilha do Excel suporta </a:t>
          </a:r>
          <a:r>
            <a:rPr lang="pt-BR" sz="2000" b="0" i="0" u="none" kern="1200" dirty="0"/>
            <a:t>1.048.576 linhas</a:t>
          </a:r>
          <a:endParaRPr lang="pt-B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O usuário acaba abrindo mão da granularidade desejada</a:t>
          </a:r>
        </a:p>
      </dsp:txBody>
      <dsp:txXfrm>
        <a:off x="0" y="889853"/>
        <a:ext cx="8665554" cy="997813"/>
      </dsp:txXfrm>
    </dsp:sp>
    <dsp:sp modelId="{CDA1BC96-CEBB-4C98-9F0C-BE2850857331}">
      <dsp:nvSpPr>
        <dsp:cNvPr id="0" name=""/>
        <dsp:cNvSpPr/>
      </dsp:nvSpPr>
      <dsp:spPr>
        <a:xfrm>
          <a:off x="0" y="1887667"/>
          <a:ext cx="8665554" cy="95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Solução</a:t>
          </a:r>
        </a:p>
      </dsp:txBody>
      <dsp:txXfrm>
        <a:off x="46606" y="1934273"/>
        <a:ext cx="8572342" cy="861508"/>
      </dsp:txXfrm>
    </dsp:sp>
    <dsp:sp modelId="{C13D1965-7AB0-4860-9775-7372DE99856A}">
      <dsp:nvSpPr>
        <dsp:cNvPr id="0" name=""/>
        <dsp:cNvSpPr/>
      </dsp:nvSpPr>
      <dsp:spPr>
        <a:xfrm>
          <a:off x="0" y="2842387"/>
          <a:ext cx="8665554" cy="1530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O </a:t>
          </a:r>
          <a:r>
            <a:rPr lang="pt-BR" sz="2000" b="1" kern="1200" dirty="0"/>
            <a:t>Modelo de Dados do Excel </a:t>
          </a:r>
          <a:r>
            <a:rPr lang="pt-BR" sz="2000" b="0" kern="1200" dirty="0"/>
            <a:t>suporta uma quantidade ilimitada de dados na versão 64 bits (depende apenas da memória do computador) mas não suporta edição.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b="0" kern="1200" dirty="0"/>
            <a:t>Dificilmente alguém quer editar manualmente um conjunto de dados de mais de 1 milhão de linhas</a:t>
          </a:r>
        </a:p>
      </dsp:txBody>
      <dsp:txXfrm>
        <a:off x="0" y="2842387"/>
        <a:ext cx="8665554" cy="153076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665554" cy="619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Funcionalidade limitada das Tabelas Dinâmicas</a:t>
          </a:r>
        </a:p>
      </dsp:txBody>
      <dsp:txXfrm>
        <a:off x="30254" y="30254"/>
        <a:ext cx="8605046" cy="559248"/>
      </dsp:txXfrm>
    </dsp:sp>
    <dsp:sp modelId="{DEB47011-55A0-4967-BC9B-E65114EE4879}">
      <dsp:nvSpPr>
        <dsp:cNvPr id="0" name=""/>
        <dsp:cNvSpPr/>
      </dsp:nvSpPr>
      <dsp:spPr>
        <a:xfrm>
          <a:off x="0" y="621056"/>
          <a:ext cx="8665554" cy="144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A Tabela Dinâmica </a:t>
          </a:r>
          <a:r>
            <a:rPr lang="pt-BR" sz="2400" kern="1200" dirty="0" smtClean="0"/>
            <a:t>apresenta </a:t>
          </a:r>
          <a:r>
            <a:rPr lang="pt-BR" sz="2400" kern="1200" dirty="0"/>
            <a:t>dados de apenas uma tabela</a:t>
          </a:r>
        </a:p>
      </dsp:txBody>
      <dsp:txXfrm>
        <a:off x="0" y="621056"/>
        <a:ext cx="8665554" cy="1440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6F6C6-5453-453B-9256-8A4ED4E99242}">
      <dsp:nvSpPr>
        <dsp:cNvPr id="0" name=""/>
        <dsp:cNvSpPr/>
      </dsp:nvSpPr>
      <dsp:spPr>
        <a:xfrm>
          <a:off x="0" y="170"/>
          <a:ext cx="8463537" cy="5671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Disseminar uso de boas práticas</a:t>
          </a:r>
        </a:p>
      </dsp:txBody>
      <dsp:txXfrm>
        <a:off x="27686" y="27856"/>
        <a:ext cx="8408165" cy="511783"/>
      </dsp:txXfrm>
    </dsp:sp>
    <dsp:sp modelId="{DB2F3271-B44C-4D35-9CE8-3C21FE0B2816}">
      <dsp:nvSpPr>
        <dsp:cNvPr id="0" name=""/>
        <dsp:cNvSpPr/>
      </dsp:nvSpPr>
      <dsp:spPr>
        <a:xfrm>
          <a:off x="0" y="567326"/>
          <a:ext cx="8463537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71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As boas práticas levam a uma utilização mais eficiente da ferramenta e a um menor risco de erros operacionais</a:t>
          </a:r>
        </a:p>
      </dsp:txBody>
      <dsp:txXfrm>
        <a:off x="0" y="567326"/>
        <a:ext cx="8463537" cy="861120"/>
      </dsp:txXfrm>
    </dsp:sp>
    <dsp:sp modelId="{3919E978-2970-47B5-ADC8-3C04C05A7F69}">
      <dsp:nvSpPr>
        <dsp:cNvPr id="0" name=""/>
        <dsp:cNvSpPr/>
      </dsp:nvSpPr>
      <dsp:spPr>
        <a:xfrm>
          <a:off x="0" y="1428446"/>
          <a:ext cx="8463537" cy="8922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Disseminar o uso de algumas “novas” funcionalidades, ferramentas e suplementos contidos no ambiente Microsoft Excel</a:t>
          </a:r>
        </a:p>
      </dsp:txBody>
      <dsp:txXfrm>
        <a:off x="43558" y="1472004"/>
        <a:ext cx="8376421" cy="805168"/>
      </dsp:txXfrm>
    </dsp:sp>
    <dsp:sp modelId="{02DF0020-E14F-4C3B-BB22-70C95FA3422D}">
      <dsp:nvSpPr>
        <dsp:cNvPr id="0" name=""/>
        <dsp:cNvSpPr/>
      </dsp:nvSpPr>
      <dsp:spPr>
        <a:xfrm>
          <a:off x="0" y="2320730"/>
          <a:ext cx="8463537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71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Estas ferramentas ajudam o usuário a obter todo o potencial do Excel, que hoje se propõe a ser mais do que um software de planilhas eletrônicas. O Excel hoje se apresenta como uma ferramenta de </a:t>
          </a:r>
          <a:r>
            <a:rPr lang="pt-BR" sz="2000" b="1" kern="1200" dirty="0" smtClean="0"/>
            <a:t>Self-Service Business </a:t>
          </a:r>
          <a:r>
            <a:rPr lang="pt-BR" sz="2000" b="1" kern="1200" dirty="0" err="1" smtClean="0"/>
            <a:t>Intelligence</a:t>
          </a:r>
          <a:r>
            <a:rPr lang="pt-BR" sz="2000" kern="1200" dirty="0" smtClean="0"/>
            <a:t>.</a:t>
          </a:r>
          <a:endParaRPr lang="pt-BR" sz="2000" kern="1200" dirty="0"/>
        </a:p>
      </dsp:txBody>
      <dsp:txXfrm>
        <a:off x="0" y="2320730"/>
        <a:ext cx="8463537" cy="1184040"/>
      </dsp:txXfrm>
    </dsp:sp>
    <dsp:sp modelId="{D45A264E-A0B2-4861-9D38-0D15C9696027}">
      <dsp:nvSpPr>
        <dsp:cNvPr id="0" name=""/>
        <dsp:cNvSpPr/>
      </dsp:nvSpPr>
      <dsp:spPr>
        <a:xfrm>
          <a:off x="0" y="3504770"/>
          <a:ext cx="8463537" cy="8119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Ensinar os conceitos que justificam e possibilitam a adoção das boas práticas e das novas tecnologias</a:t>
          </a:r>
        </a:p>
      </dsp:txBody>
      <dsp:txXfrm>
        <a:off x="39638" y="3544408"/>
        <a:ext cx="8384261" cy="732718"/>
      </dsp:txXfrm>
    </dsp:sp>
    <dsp:sp modelId="{FAFFAB6C-B1CB-4D39-A8C4-F3CF811F3C5E}">
      <dsp:nvSpPr>
        <dsp:cNvPr id="0" name=""/>
        <dsp:cNvSpPr/>
      </dsp:nvSpPr>
      <dsp:spPr>
        <a:xfrm>
          <a:off x="0" y="4316765"/>
          <a:ext cx="8463537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717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Business </a:t>
          </a:r>
          <a:r>
            <a:rPr lang="pt-BR" sz="2000" kern="1200" dirty="0" err="1"/>
            <a:t>Intelligence</a:t>
          </a:r>
          <a:r>
            <a:rPr lang="pt-BR" sz="2000" kern="1200" dirty="0"/>
            <a:t>, Modelagem Relacional, Modelagem Dimensional, ETL, Consulta OLAP etc. </a:t>
          </a:r>
        </a:p>
      </dsp:txBody>
      <dsp:txXfrm>
        <a:off x="0" y="4316765"/>
        <a:ext cx="8463537" cy="8611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665554" cy="619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Funcionalidade limitada das Tabelas Dinâmicas</a:t>
          </a:r>
        </a:p>
      </dsp:txBody>
      <dsp:txXfrm>
        <a:off x="30254" y="30254"/>
        <a:ext cx="8605046" cy="559248"/>
      </dsp:txXfrm>
    </dsp:sp>
    <dsp:sp modelId="{DEB47011-55A0-4967-BC9B-E65114EE4879}">
      <dsp:nvSpPr>
        <dsp:cNvPr id="0" name=""/>
        <dsp:cNvSpPr/>
      </dsp:nvSpPr>
      <dsp:spPr>
        <a:xfrm>
          <a:off x="0" y="621056"/>
          <a:ext cx="8665554" cy="144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Não possui flexibilidade na criação das métricas </a:t>
          </a:r>
        </a:p>
      </dsp:txBody>
      <dsp:txXfrm>
        <a:off x="0" y="621056"/>
        <a:ext cx="8665554" cy="144036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665554" cy="8640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Funcionalidade limitada das Tabelas Dinâmicas</a:t>
          </a:r>
        </a:p>
      </dsp:txBody>
      <dsp:txXfrm>
        <a:off x="42178" y="42178"/>
        <a:ext cx="8581198" cy="779657"/>
      </dsp:txXfrm>
    </dsp:sp>
    <dsp:sp modelId="{DBAFED89-6F22-46D6-BCB3-D884F91315DB}">
      <dsp:nvSpPr>
        <dsp:cNvPr id="0" name=""/>
        <dsp:cNvSpPr/>
      </dsp:nvSpPr>
      <dsp:spPr>
        <a:xfrm>
          <a:off x="0" y="1310541"/>
          <a:ext cx="8665554" cy="8554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Solução</a:t>
          </a:r>
        </a:p>
      </dsp:txBody>
      <dsp:txXfrm>
        <a:off x="41762" y="1352303"/>
        <a:ext cx="8582030" cy="771971"/>
      </dsp:txXfrm>
    </dsp:sp>
    <dsp:sp modelId="{7CF2975B-207C-43D5-80A3-A9A2241D458E}">
      <dsp:nvSpPr>
        <dsp:cNvPr id="0" name=""/>
        <dsp:cNvSpPr/>
      </dsp:nvSpPr>
      <dsp:spPr>
        <a:xfrm>
          <a:off x="0" y="2166037"/>
          <a:ext cx="8665554" cy="1614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Power </a:t>
          </a:r>
          <a:r>
            <a:rPr lang="pt-BR" sz="2400" kern="1200" dirty="0" err="1"/>
            <a:t>Pivot</a:t>
          </a:r>
          <a:r>
            <a:rPr lang="pt-BR" sz="2400" kern="1200" dirty="0"/>
            <a:t> permite a utilização de vários conjuntos de dados relacionados, idealmente dispostos em um modelo dimensional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A linguagem DAX permite a criação de métricas complexas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800" kern="1200" dirty="0"/>
        </a:p>
      </dsp:txBody>
      <dsp:txXfrm>
        <a:off x="0" y="2166037"/>
        <a:ext cx="8665554" cy="16146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214173"/>
          <a:ext cx="8665554" cy="5444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err="1"/>
            <a:t>Antipadrão</a:t>
          </a:r>
          <a:r>
            <a:rPr lang="pt-BR" sz="2800" kern="1200" dirty="0"/>
            <a:t>: séries temporais com anos nas colunas</a:t>
          </a:r>
        </a:p>
      </dsp:txBody>
      <dsp:txXfrm>
        <a:off x="26576" y="240749"/>
        <a:ext cx="8612402" cy="49126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774113" cy="8464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err="1"/>
            <a:t>Antipadrão</a:t>
          </a:r>
          <a:r>
            <a:rPr lang="pt-BR" sz="2800" kern="1200" dirty="0"/>
            <a:t>: séries temporais com anos nas colunas</a:t>
          </a:r>
        </a:p>
      </dsp:txBody>
      <dsp:txXfrm>
        <a:off x="41322" y="41322"/>
        <a:ext cx="8691469" cy="763838"/>
      </dsp:txXfrm>
    </dsp:sp>
    <dsp:sp modelId="{51AE6176-EC83-488A-B71A-CAAE69A67FB1}">
      <dsp:nvSpPr>
        <dsp:cNvPr id="0" name=""/>
        <dsp:cNvSpPr/>
      </dsp:nvSpPr>
      <dsp:spPr>
        <a:xfrm>
          <a:off x="0" y="848461"/>
          <a:ext cx="8774113" cy="4242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57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Não é possível relacionar datas diferentes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É difícil aplicar tratamentos iguais a vários anos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Não é possível tratar dados como uma série temporal </a:t>
          </a:r>
          <a:r>
            <a:rPr lang="pt-BR" sz="2400" kern="1200" dirty="0" smtClean="0"/>
            <a:t>real:</a:t>
          </a:r>
          <a:endParaRPr lang="pt-B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Criar métricas cumulativas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Projeções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Relacionar com outras métricas no mesmo tempo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Extrair características estatísticas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800" kern="1200" dirty="0"/>
        </a:p>
      </dsp:txBody>
      <dsp:txXfrm>
        <a:off x="0" y="848461"/>
        <a:ext cx="8774113" cy="424225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774113" cy="6939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err="1"/>
            <a:t>Antipadrão</a:t>
          </a:r>
          <a:r>
            <a:rPr lang="pt-BR" sz="2800" kern="1200" dirty="0"/>
            <a:t>: séries temporais com anos nas colunas</a:t>
          </a:r>
        </a:p>
      </dsp:txBody>
      <dsp:txXfrm>
        <a:off x="33875" y="33875"/>
        <a:ext cx="8706363" cy="626189"/>
      </dsp:txXfrm>
    </dsp:sp>
    <dsp:sp modelId="{DE96B9CE-830C-4B90-81E6-F8DABC2099F9}">
      <dsp:nvSpPr>
        <dsp:cNvPr id="0" name=""/>
        <dsp:cNvSpPr/>
      </dsp:nvSpPr>
      <dsp:spPr>
        <a:xfrm>
          <a:off x="0" y="865916"/>
          <a:ext cx="8774113" cy="5030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Solução</a:t>
          </a:r>
        </a:p>
      </dsp:txBody>
      <dsp:txXfrm>
        <a:off x="24559" y="890475"/>
        <a:ext cx="8724995" cy="453979"/>
      </dsp:txXfrm>
    </dsp:sp>
    <dsp:sp modelId="{1936C05F-C7A4-4333-A612-7064FC639282}">
      <dsp:nvSpPr>
        <dsp:cNvPr id="0" name=""/>
        <dsp:cNvSpPr/>
      </dsp:nvSpPr>
      <dsp:spPr>
        <a:xfrm>
          <a:off x="0" y="1507230"/>
          <a:ext cx="8774113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57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Modelar </a:t>
          </a:r>
          <a:r>
            <a:rPr lang="pt-BR" sz="2400" kern="1200" dirty="0" err="1"/>
            <a:t>dimensionalmente</a:t>
          </a:r>
          <a:r>
            <a:rPr lang="pt-BR" sz="2400" kern="1200" dirty="0"/>
            <a:t> criando dimensões de data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Usar Power </a:t>
          </a:r>
          <a:r>
            <a:rPr lang="pt-BR" sz="2400" kern="1200" dirty="0" err="1"/>
            <a:t>Pivot</a:t>
          </a:r>
          <a:r>
            <a:rPr lang="pt-BR" sz="2400" kern="1200" dirty="0"/>
            <a:t> e métricas do DAX</a:t>
          </a:r>
        </a:p>
      </dsp:txBody>
      <dsp:txXfrm>
        <a:off x="0" y="1507230"/>
        <a:ext cx="8774113" cy="105984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774113" cy="704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Importação de dados é difícil e não é memorizada</a:t>
          </a:r>
        </a:p>
      </dsp:txBody>
      <dsp:txXfrm>
        <a:off x="34405" y="34405"/>
        <a:ext cx="8705303" cy="63597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26356"/>
          <a:ext cx="8774113" cy="704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Importação de dados é difícil e não é memorizada</a:t>
          </a:r>
        </a:p>
      </dsp:txBody>
      <dsp:txXfrm>
        <a:off x="34405" y="60761"/>
        <a:ext cx="8705303" cy="635972"/>
      </dsp:txXfrm>
    </dsp:sp>
    <dsp:sp modelId="{85E08625-D499-4CDB-8B0A-31F396F24F8A}">
      <dsp:nvSpPr>
        <dsp:cNvPr id="0" name=""/>
        <dsp:cNvSpPr/>
      </dsp:nvSpPr>
      <dsp:spPr>
        <a:xfrm>
          <a:off x="0" y="1273432"/>
          <a:ext cx="8774113" cy="2051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57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Funcionalidade limitada para tratar importação de dados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O procedimento não pode ser parametrizado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O procedimento não pode ser repetido automaticamente para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Arquivos do mesmo formato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Atualizações frequentes</a:t>
          </a:r>
        </a:p>
      </dsp:txBody>
      <dsp:txXfrm>
        <a:off x="0" y="1273432"/>
        <a:ext cx="8774113" cy="205188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774113" cy="4879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Importação de dados é difícil e não é memorizada</a:t>
          </a:r>
        </a:p>
      </dsp:txBody>
      <dsp:txXfrm>
        <a:off x="23819" y="23819"/>
        <a:ext cx="8726475" cy="440288"/>
      </dsp:txXfrm>
    </dsp:sp>
    <dsp:sp modelId="{5B14AB55-F99E-4A9A-AEF0-CEEF5EF5F279}">
      <dsp:nvSpPr>
        <dsp:cNvPr id="0" name=""/>
        <dsp:cNvSpPr/>
      </dsp:nvSpPr>
      <dsp:spPr>
        <a:xfrm>
          <a:off x="0" y="637180"/>
          <a:ext cx="8774113" cy="448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Solução</a:t>
          </a:r>
        </a:p>
      </dsp:txBody>
      <dsp:txXfrm>
        <a:off x="21871" y="659051"/>
        <a:ext cx="8730371" cy="404288"/>
      </dsp:txXfrm>
    </dsp:sp>
    <dsp:sp modelId="{322DFBA4-6682-42DC-925F-C4FBCFAAAD83}">
      <dsp:nvSpPr>
        <dsp:cNvPr id="0" name=""/>
        <dsp:cNvSpPr/>
      </dsp:nvSpPr>
      <dsp:spPr>
        <a:xfrm>
          <a:off x="0" y="1085210"/>
          <a:ext cx="8774113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57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Uso do Power Query. Exemplo: Bolsa</a:t>
          </a:r>
        </a:p>
      </dsp:txBody>
      <dsp:txXfrm>
        <a:off x="0" y="1085210"/>
        <a:ext cx="8774113" cy="7452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774113" cy="704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Estica-e-puxa de fórmulas</a:t>
          </a:r>
        </a:p>
      </dsp:txBody>
      <dsp:txXfrm>
        <a:off x="34405" y="34405"/>
        <a:ext cx="8705303" cy="635972"/>
      </dsp:txXfrm>
    </dsp:sp>
    <dsp:sp modelId="{346A5E59-5253-4B8D-9750-2842B1392D10}">
      <dsp:nvSpPr>
        <dsp:cNvPr id="0" name=""/>
        <dsp:cNvSpPr/>
      </dsp:nvSpPr>
      <dsp:spPr>
        <a:xfrm>
          <a:off x="0" y="739223"/>
          <a:ext cx="8774113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57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A cada nova linha ou coluna na tabela, estica-se as fórmulas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Chance altíssima de erro operacional</a:t>
          </a:r>
        </a:p>
      </dsp:txBody>
      <dsp:txXfrm>
        <a:off x="0" y="739223"/>
        <a:ext cx="8774113" cy="107640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774113" cy="5887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Estica-e-puxa de fórmulas</a:t>
          </a:r>
        </a:p>
      </dsp:txBody>
      <dsp:txXfrm>
        <a:off x="28739" y="28739"/>
        <a:ext cx="8716635" cy="531248"/>
      </dsp:txXfrm>
    </dsp:sp>
    <dsp:sp modelId="{DE8D9D9A-E2D1-4982-B685-19E4DA862096}">
      <dsp:nvSpPr>
        <dsp:cNvPr id="0" name=""/>
        <dsp:cNvSpPr/>
      </dsp:nvSpPr>
      <dsp:spPr>
        <a:xfrm>
          <a:off x="0" y="681735"/>
          <a:ext cx="8774113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Solução</a:t>
          </a:r>
        </a:p>
      </dsp:txBody>
      <dsp:txXfrm>
        <a:off x="33127" y="714862"/>
        <a:ext cx="8707859" cy="612346"/>
      </dsp:txXfrm>
    </dsp:sp>
    <dsp:sp modelId="{237A5A66-4ABD-403C-92B9-6E1F72D0F7DE}">
      <dsp:nvSpPr>
        <dsp:cNvPr id="0" name=""/>
        <dsp:cNvSpPr/>
      </dsp:nvSpPr>
      <dsp:spPr>
        <a:xfrm>
          <a:off x="0" y="1360335"/>
          <a:ext cx="8774113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57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Uso de tabelas (</a:t>
          </a:r>
          <a:r>
            <a:rPr lang="pt-BR" sz="2000" kern="1200" dirty="0" err="1"/>
            <a:t>ListObjects</a:t>
          </a:r>
          <a:r>
            <a:rPr lang="pt-BR" sz="2000" kern="1200" dirty="0"/>
            <a:t>)</a:t>
          </a:r>
        </a:p>
      </dsp:txBody>
      <dsp:txXfrm>
        <a:off x="0" y="1360335"/>
        <a:ext cx="8774113" cy="480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608400"/>
          <a:ext cx="8665554" cy="743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Self Service BI</a:t>
          </a:r>
        </a:p>
      </dsp:txBody>
      <dsp:txXfrm>
        <a:off x="36282" y="644682"/>
        <a:ext cx="8592990" cy="670681"/>
      </dsp:txXfrm>
    </dsp:sp>
    <dsp:sp modelId="{DEB47011-55A0-4967-BC9B-E65114EE4879}">
      <dsp:nvSpPr>
        <dsp:cNvPr id="0" name=""/>
        <dsp:cNvSpPr/>
      </dsp:nvSpPr>
      <dsp:spPr>
        <a:xfrm>
          <a:off x="0" y="1390427"/>
          <a:ext cx="8665554" cy="3027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Business </a:t>
          </a:r>
          <a:r>
            <a:rPr lang="pt-BR" sz="2400" kern="1200" dirty="0" err="1"/>
            <a:t>Intelligence</a:t>
          </a:r>
          <a:endParaRPr lang="pt-B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Coleção de tecnologias e ferramentas para agilizar o trabalho de analistas que lidam com informação e conhecimento, levando-os a tomar decisões melhores mais rapidamente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Self Service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Modo de uso em que o usuário não precisa ter um conhecimento muito pesado de programação ou conhecimento de baixo nível das ferramentas e tecnologia</a:t>
          </a:r>
        </a:p>
      </dsp:txBody>
      <dsp:txXfrm>
        <a:off x="0" y="1390427"/>
        <a:ext cx="8665554" cy="302737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774113" cy="741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Ininteligibilidade de fórmulas</a:t>
          </a:r>
        </a:p>
      </dsp:txBody>
      <dsp:txXfrm>
        <a:off x="36208" y="36208"/>
        <a:ext cx="8701697" cy="669315"/>
      </dsp:txXfrm>
    </dsp:sp>
    <dsp:sp modelId="{D998720B-EC46-4C41-9C53-8CF98E1F4EB5}">
      <dsp:nvSpPr>
        <dsp:cNvPr id="0" name=""/>
        <dsp:cNvSpPr/>
      </dsp:nvSpPr>
      <dsp:spPr>
        <a:xfrm>
          <a:off x="0" y="742538"/>
          <a:ext cx="8774113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57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Fórmulas em tabelas que referenciam as colunas pelas letras são difíceis de serem desvendadas</a:t>
          </a:r>
        </a:p>
      </dsp:txBody>
      <dsp:txXfrm>
        <a:off x="0" y="742538"/>
        <a:ext cx="8774113" cy="66240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774113" cy="5295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Ininteligibilidade de fórmulas</a:t>
          </a:r>
        </a:p>
      </dsp:txBody>
      <dsp:txXfrm>
        <a:off x="25849" y="25849"/>
        <a:ext cx="8722415" cy="477821"/>
      </dsp:txXfrm>
    </dsp:sp>
    <dsp:sp modelId="{6EF2C55D-F0FE-4C55-8FC0-85E9319EFB17}">
      <dsp:nvSpPr>
        <dsp:cNvPr id="0" name=""/>
        <dsp:cNvSpPr/>
      </dsp:nvSpPr>
      <dsp:spPr>
        <a:xfrm>
          <a:off x="0" y="731624"/>
          <a:ext cx="8774113" cy="4857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Soluções</a:t>
          </a:r>
        </a:p>
      </dsp:txBody>
      <dsp:txXfrm>
        <a:off x="23713" y="755337"/>
        <a:ext cx="8726687" cy="438329"/>
      </dsp:txXfrm>
    </dsp:sp>
    <dsp:sp modelId="{BDD05D8E-970A-4C9D-9BD7-79CED360E615}">
      <dsp:nvSpPr>
        <dsp:cNvPr id="0" name=""/>
        <dsp:cNvSpPr/>
      </dsp:nvSpPr>
      <dsp:spPr>
        <a:xfrm>
          <a:off x="0" y="1217380"/>
          <a:ext cx="8774113" cy="117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57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O uso de tabelas (</a:t>
          </a:r>
          <a:r>
            <a:rPr lang="pt-BR" sz="2000" kern="1200" dirty="0" err="1"/>
            <a:t>ListObjects</a:t>
          </a:r>
          <a:r>
            <a:rPr lang="pt-BR" sz="2000" kern="1200" dirty="0"/>
            <a:t>) permite a visualização das fórmulas com o rótulo das colunas.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Melhor ainda para este exemplo: uso de um Modelo Dimensional</a:t>
          </a:r>
        </a:p>
      </dsp:txBody>
      <dsp:txXfrm>
        <a:off x="0" y="1217380"/>
        <a:ext cx="8774113" cy="117473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238982"/>
          <a:ext cx="9086726" cy="832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err="1"/>
            <a:t>Antipadrão</a:t>
          </a:r>
          <a:r>
            <a:rPr lang="pt-BR" sz="2000" kern="1200" dirty="0"/>
            <a:t>: Programação por copiar e colar: cada fórmula é uma linha de código (que é executada!)</a:t>
          </a:r>
        </a:p>
      </dsp:txBody>
      <dsp:txXfrm>
        <a:off x="40655" y="279637"/>
        <a:ext cx="9005416" cy="751511"/>
      </dsp:txXfrm>
    </dsp:sp>
    <dsp:sp modelId="{D998720B-EC46-4C41-9C53-8CF98E1F4EB5}">
      <dsp:nvSpPr>
        <dsp:cNvPr id="0" name=""/>
        <dsp:cNvSpPr/>
      </dsp:nvSpPr>
      <dsp:spPr>
        <a:xfrm>
          <a:off x="0" y="912630"/>
          <a:ext cx="9086726" cy="808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5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800" kern="1200" dirty="0"/>
            <a:t>É muito comum arrastar o copiar e colar fórmulas ao longo de uma planilha. </a:t>
          </a:r>
          <a:endParaRPr lang="pt-B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800" kern="1200" dirty="0"/>
            <a:t>Se considerarmos que uma fórmula é uma instrução, ou uma “linha de código”, estamos copiando e colando a instrução inúmeras vezes. Se ela for alterada, todas devem ser alteradas.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800" kern="1200" dirty="0"/>
            <a:t>Muita chance de erros operacionais por inconsistências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800" kern="1200" dirty="0"/>
            <a:t>Problemas de performance: cada fórmula é executada (nem sempre seria necessário)</a:t>
          </a:r>
        </a:p>
      </dsp:txBody>
      <dsp:txXfrm>
        <a:off x="0" y="912630"/>
        <a:ext cx="9086726" cy="80896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D287D-691F-4F64-8F54-FF0FCE2D30C2}">
      <dsp:nvSpPr>
        <dsp:cNvPr id="0" name=""/>
        <dsp:cNvSpPr/>
      </dsp:nvSpPr>
      <dsp:spPr>
        <a:xfrm>
          <a:off x="0" y="31046"/>
          <a:ext cx="8877300" cy="79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err="1"/>
            <a:t>Antipadrão</a:t>
          </a:r>
          <a:r>
            <a:rPr lang="pt-BR" sz="2000" kern="1200" dirty="0"/>
            <a:t>: Programação por copiar e colar: cada fórmula é uma linha de código (que é executada!)</a:t>
          </a:r>
        </a:p>
      </dsp:txBody>
      <dsp:txXfrm>
        <a:off x="38952" y="69998"/>
        <a:ext cx="8799396" cy="720036"/>
      </dsp:txXfrm>
    </dsp:sp>
    <dsp:sp modelId="{722172CB-0F38-40FA-8238-01A706007962}">
      <dsp:nvSpPr>
        <dsp:cNvPr id="0" name=""/>
        <dsp:cNvSpPr/>
      </dsp:nvSpPr>
      <dsp:spPr>
        <a:xfrm>
          <a:off x="0" y="892347"/>
          <a:ext cx="8877300" cy="797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Soluções</a:t>
          </a:r>
        </a:p>
      </dsp:txBody>
      <dsp:txXfrm>
        <a:off x="38952" y="931299"/>
        <a:ext cx="8799396" cy="720036"/>
      </dsp:txXfrm>
    </dsp:sp>
    <dsp:sp modelId="{CAF9B7A4-2174-48A7-BB36-C0535649D007}">
      <dsp:nvSpPr>
        <dsp:cNvPr id="0" name=""/>
        <dsp:cNvSpPr/>
      </dsp:nvSpPr>
      <dsp:spPr>
        <a:xfrm>
          <a:off x="0" y="1690287"/>
          <a:ext cx="88773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85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700" kern="1200" dirty="0"/>
            <a:t>Uso de tabelas (</a:t>
          </a:r>
          <a:r>
            <a:rPr lang="pt-BR" sz="1700" kern="1200" dirty="0" err="1"/>
            <a:t>ListObject</a:t>
          </a:r>
          <a:r>
            <a:rPr lang="pt-BR" sz="1700" kern="1200" dirty="0"/>
            <a:t>): cada coluna possui sua fórmula. As inconsistências são indicadas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700" kern="1200" dirty="0"/>
            <a:t>Melhor ainda: uso de métricas DAX do Power </a:t>
          </a:r>
          <a:r>
            <a:rPr lang="pt-BR" sz="1700" kern="1200" dirty="0" err="1"/>
            <a:t>Pivot</a:t>
          </a:r>
          <a:r>
            <a:rPr lang="pt-BR" sz="1700" kern="1200" dirty="0"/>
            <a:t>. </a:t>
          </a:r>
        </a:p>
      </dsp:txBody>
      <dsp:txXfrm>
        <a:off x="0" y="1690287"/>
        <a:ext cx="8877300" cy="59202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359688"/>
          <a:ext cx="9086726" cy="832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Redes de Fórmulas</a:t>
          </a:r>
        </a:p>
      </dsp:txBody>
      <dsp:txXfrm>
        <a:off x="40655" y="400343"/>
        <a:ext cx="9005416" cy="751511"/>
      </dsp:txXfrm>
    </dsp:sp>
    <dsp:sp modelId="{D998720B-EC46-4C41-9C53-8CF98E1F4EB5}">
      <dsp:nvSpPr>
        <dsp:cNvPr id="0" name=""/>
        <dsp:cNvSpPr/>
      </dsp:nvSpPr>
      <dsp:spPr>
        <a:xfrm>
          <a:off x="0" y="1111660"/>
          <a:ext cx="9086726" cy="410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5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1800" kern="1200" dirty="0"/>
            <a:t>É muito comum que as fórmulas de uma planilha complexa criem uma rede de dependências gigante </a:t>
          </a:r>
          <a:endParaRPr lang="pt-BR" sz="2000" kern="1200" dirty="0"/>
        </a:p>
      </dsp:txBody>
      <dsp:txXfrm>
        <a:off x="0" y="1111660"/>
        <a:ext cx="9086726" cy="410901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17255"/>
          <a:ext cx="9086726" cy="7042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Redes de Fórmulas</a:t>
          </a:r>
        </a:p>
      </dsp:txBody>
      <dsp:txXfrm>
        <a:off x="34376" y="51631"/>
        <a:ext cx="9017974" cy="635449"/>
      </dsp:txXfrm>
    </dsp:sp>
    <dsp:sp modelId="{7BEE96ED-C19D-4AED-B288-25CCF3D05CF7}">
      <dsp:nvSpPr>
        <dsp:cNvPr id="0" name=""/>
        <dsp:cNvSpPr/>
      </dsp:nvSpPr>
      <dsp:spPr>
        <a:xfrm>
          <a:off x="0" y="827860"/>
          <a:ext cx="9086726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Solução</a:t>
          </a:r>
        </a:p>
      </dsp:txBody>
      <dsp:txXfrm>
        <a:off x="36553" y="864413"/>
        <a:ext cx="9013620" cy="675694"/>
      </dsp:txXfrm>
    </dsp:sp>
    <dsp:sp modelId="{C451A046-7BDE-4E0C-B6D7-8D12B6AF622A}">
      <dsp:nvSpPr>
        <dsp:cNvPr id="0" name=""/>
        <dsp:cNvSpPr/>
      </dsp:nvSpPr>
      <dsp:spPr>
        <a:xfrm>
          <a:off x="0" y="1576660"/>
          <a:ext cx="9086726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5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Portando os cálculos para métricas DAX dentro do Power </a:t>
          </a:r>
          <a:r>
            <a:rPr lang="pt-BR" sz="2000" kern="1200" dirty="0" err="1"/>
            <a:t>Pivot</a:t>
          </a:r>
          <a:r>
            <a:rPr lang="pt-BR" sz="2000" kern="1200" dirty="0"/>
            <a:t>, as relações não são mais entre as inúmeras células mas sim entre as poucas métricas</a:t>
          </a:r>
        </a:p>
      </dsp:txBody>
      <dsp:txXfrm>
        <a:off x="0" y="1576660"/>
        <a:ext cx="9086726" cy="662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336326"/>
          <a:ext cx="9086726" cy="832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Explosão combinatória Conjuntos de dados -&gt; Saídas de relatório</a:t>
          </a:r>
        </a:p>
      </dsp:txBody>
      <dsp:txXfrm>
        <a:off x="40655" y="376981"/>
        <a:ext cx="9005416" cy="751511"/>
      </dsp:txXfrm>
    </dsp:sp>
    <dsp:sp modelId="{D998720B-EC46-4C41-9C53-8CF98E1F4EB5}">
      <dsp:nvSpPr>
        <dsp:cNvPr id="0" name=""/>
        <dsp:cNvSpPr/>
      </dsp:nvSpPr>
      <dsp:spPr>
        <a:xfrm>
          <a:off x="0" y="1073138"/>
          <a:ext cx="9086726" cy="487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5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Certas </a:t>
          </a:r>
          <a:r>
            <a:rPr lang="pt-BR" sz="2000" kern="1200" dirty="0" smtClean="0"/>
            <a:t>vezes, </a:t>
          </a:r>
          <a:r>
            <a:rPr lang="pt-BR" sz="2000" kern="1200" dirty="0"/>
            <a:t>para se gerar relatório a partir de dados brutos, é necessário tratar cada entrada de forma a gerar cada saída. </a:t>
          </a:r>
          <a:r>
            <a:rPr lang="pt-BR" sz="2000" kern="1200" dirty="0" smtClean="0"/>
            <a:t>Assim, grosso modo, </a:t>
          </a:r>
          <a:r>
            <a:rPr lang="pt-BR" sz="2000" kern="1200" dirty="0"/>
            <a:t>o esquema das Macros VBA acaba ficando com n x m funcionalidades de tratamento de dados</a:t>
          </a:r>
        </a:p>
      </dsp:txBody>
      <dsp:txXfrm>
        <a:off x="0" y="1073138"/>
        <a:ext cx="9086726" cy="48794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336326"/>
          <a:ext cx="9086726" cy="832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/>
            <a:t>Explosão combinatória Conjuntos de dados -&gt; Saídas de relatório</a:t>
          </a:r>
        </a:p>
      </dsp:txBody>
      <dsp:txXfrm>
        <a:off x="40655" y="376981"/>
        <a:ext cx="9005416" cy="751511"/>
      </dsp:txXfrm>
    </dsp:sp>
    <dsp:sp modelId="{D998720B-EC46-4C41-9C53-8CF98E1F4EB5}">
      <dsp:nvSpPr>
        <dsp:cNvPr id="0" name=""/>
        <dsp:cNvSpPr/>
      </dsp:nvSpPr>
      <dsp:spPr>
        <a:xfrm>
          <a:off x="0" y="1073138"/>
          <a:ext cx="9086726" cy="487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5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Com o uso do BI Self Service, o Power Query leva os dados ao Power </a:t>
          </a:r>
          <a:r>
            <a:rPr lang="pt-BR" sz="2000" kern="1200" dirty="0" err="1"/>
            <a:t>Pivot</a:t>
          </a:r>
          <a:r>
            <a:rPr lang="pt-BR" sz="2000" kern="1200" dirty="0"/>
            <a:t>, onde ficam as métricas de cálculo. As Tabelas Dinâmicas são configuradas com o uso dos dados e das métricas</a:t>
          </a:r>
        </a:p>
      </dsp:txBody>
      <dsp:txXfrm>
        <a:off x="0" y="1073138"/>
        <a:ext cx="9086726" cy="48794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223264"/>
          <a:ext cx="8665554" cy="743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Business </a:t>
          </a:r>
          <a:r>
            <a:rPr lang="pt-BR" sz="2800" kern="1200" dirty="0" err="1"/>
            <a:t>Intelligence</a:t>
          </a:r>
          <a:r>
            <a:rPr lang="pt-BR" sz="2800" kern="1200" dirty="0"/>
            <a:t> - História</a:t>
          </a:r>
        </a:p>
      </dsp:txBody>
      <dsp:txXfrm>
        <a:off x="36282" y="259546"/>
        <a:ext cx="8592990" cy="670681"/>
      </dsp:txXfrm>
    </dsp:sp>
    <dsp:sp modelId="{DEB47011-55A0-4967-BC9B-E65114EE4879}">
      <dsp:nvSpPr>
        <dsp:cNvPr id="0" name=""/>
        <dsp:cNvSpPr/>
      </dsp:nvSpPr>
      <dsp:spPr>
        <a:xfrm>
          <a:off x="0" y="1544398"/>
          <a:ext cx="8665554" cy="19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Sistemas transacionais acumulam informações interessantes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Extração das informações de bancos transacionais é lenta e não oferece flexibilidade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Criação de bancos especializados para prover consulta de informações de forma rápida e flexível: Data </a:t>
          </a:r>
          <a:r>
            <a:rPr lang="pt-BR" sz="2400" kern="1200" dirty="0" err="1"/>
            <a:t>Warehouses</a:t>
          </a:r>
          <a:endParaRPr lang="pt-BR" sz="2400" kern="1200" dirty="0"/>
        </a:p>
      </dsp:txBody>
      <dsp:txXfrm>
        <a:off x="0" y="1544398"/>
        <a:ext cx="8665554" cy="191733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809696" cy="1052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Limitações </a:t>
          </a:r>
        </a:p>
      </dsp:txBody>
      <dsp:txXfrm>
        <a:off x="51368" y="51368"/>
        <a:ext cx="8706960" cy="949545"/>
      </dsp:txXfrm>
    </dsp:sp>
    <dsp:sp modelId="{DEB47011-55A0-4967-BC9B-E65114EE4879}">
      <dsp:nvSpPr>
        <dsp:cNvPr id="0" name=""/>
        <dsp:cNvSpPr/>
      </dsp:nvSpPr>
      <dsp:spPr>
        <a:xfrm>
          <a:off x="0" y="1088668"/>
          <a:ext cx="8809696" cy="409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7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Regras de validação não satisfeitas podem ser mostradas visualmente mas não evitam sempre a entrada de dados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Limitação de número de registros em 1 milhão por “tabela”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Processamento na máquina do usuário limita volume de dados e complexidade de análises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Falta de procedimentos completamente automáticos de atualização dos dados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Dados, Modelo de Dados e Dashboards são armazenados em um arquivo Excel, dificultando o compartilhamento. Solução intermediária: exportações periódicas para o ambiente de TI corporativo</a:t>
          </a:r>
        </a:p>
      </dsp:txBody>
      <dsp:txXfrm>
        <a:off x="0" y="1088668"/>
        <a:ext cx="8809696" cy="409860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809696" cy="8593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Vantagens</a:t>
          </a:r>
        </a:p>
      </dsp:txBody>
      <dsp:txXfrm>
        <a:off x="41951" y="41951"/>
        <a:ext cx="8725794" cy="775460"/>
      </dsp:txXfrm>
    </dsp:sp>
    <dsp:sp modelId="{DEB47011-55A0-4967-BC9B-E65114EE4879}">
      <dsp:nvSpPr>
        <dsp:cNvPr id="0" name=""/>
        <dsp:cNvSpPr/>
      </dsp:nvSpPr>
      <dsp:spPr>
        <a:xfrm>
          <a:off x="0" y="860763"/>
          <a:ext cx="8809696" cy="436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7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Partes do ferramental podem ser usadas para tarefas simples como comparar listas de dados, buscar informações da WEB, formatar dados que devem ser enviados, realizar pequenas análises rápidas etc.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O usuário pode atuar independentemente ou com alguma ajuda, destravando alguns gargalos no provimento de soluções para manipulação e uso de informações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Pode ser muito bem usado como um passo intermediário entre um ambiente mais caótico e o ambiente </a:t>
          </a:r>
          <a:r>
            <a:rPr lang="pt-BR" sz="2400" kern="1200" dirty="0" smtClean="0"/>
            <a:t>ideal </a:t>
          </a:r>
          <a:r>
            <a:rPr lang="pt-BR" sz="2400" kern="1200" dirty="0"/>
            <a:t>com informação institucionalizada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É ideal para servir de protótipo, análise exploratória, análise de viabilidade para futuras soluções corporativas</a:t>
          </a:r>
        </a:p>
      </dsp:txBody>
      <dsp:txXfrm>
        <a:off x="0" y="860763"/>
        <a:ext cx="8809696" cy="4361489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2256"/>
          <a:ext cx="8665554" cy="9991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1 - Introdução e visão geral</a:t>
          </a:r>
        </a:p>
      </dsp:txBody>
      <dsp:txXfrm>
        <a:off x="48774" y="51030"/>
        <a:ext cx="8568006" cy="901594"/>
      </dsp:txXfrm>
    </dsp:sp>
    <dsp:sp modelId="{25556920-E33D-4280-8ADA-CFBE200A6084}">
      <dsp:nvSpPr>
        <dsp:cNvPr id="0" name=""/>
        <dsp:cNvSpPr/>
      </dsp:nvSpPr>
      <dsp:spPr>
        <a:xfrm>
          <a:off x="0" y="1001398"/>
          <a:ext cx="8665554" cy="3281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Representação de dados: números, datas, textos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Tipo de dados internos.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Diferença entre formatação visual e representação interna.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Questões de arredondamento.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Visão geral das funções disponíveis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Uso de funções.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Funções Vetoriais.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Visão das funções disponíveis no Excel.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 smtClean="0"/>
            <a:t>Exemplo usando </a:t>
          </a:r>
          <a:r>
            <a:rPr lang="pt-BR" sz="2000" kern="1200" dirty="0"/>
            <a:t>Regressão Linear no Excel.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Separação entre as funções de Repositório, Manipulação e Visualização de Dados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Definição de cada função.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000" kern="1200" dirty="0"/>
            <a:t>Que ferramentas suportam cada função.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000" kern="1200" dirty="0"/>
        </a:p>
      </dsp:txBody>
      <dsp:txXfrm>
        <a:off x="0" y="1001398"/>
        <a:ext cx="8665554" cy="32812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48246"/>
          <a:ext cx="8665554" cy="743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Componentes do ambiente de Business </a:t>
          </a:r>
          <a:r>
            <a:rPr lang="pt-BR" sz="2800" kern="1200" dirty="0" err="1"/>
            <a:t>Intelligence</a:t>
          </a:r>
          <a:endParaRPr lang="pt-BR" sz="2800" kern="1200" dirty="0"/>
        </a:p>
      </dsp:txBody>
      <dsp:txXfrm>
        <a:off x="36282" y="84528"/>
        <a:ext cx="8592990" cy="670681"/>
      </dsp:txXfrm>
    </dsp:sp>
    <dsp:sp modelId="{DEB47011-55A0-4967-BC9B-E65114EE4879}">
      <dsp:nvSpPr>
        <dsp:cNvPr id="0" name=""/>
        <dsp:cNvSpPr/>
      </dsp:nvSpPr>
      <dsp:spPr>
        <a:xfrm>
          <a:off x="0" y="1306441"/>
          <a:ext cx="8665554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800" kern="1200" dirty="0"/>
        </a:p>
      </dsp:txBody>
      <dsp:txXfrm>
        <a:off x="0" y="1306441"/>
        <a:ext cx="8665554" cy="1076400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272960"/>
          <a:ext cx="8665554" cy="8461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0" kern="1200" dirty="0"/>
            <a:t>2 - Excel como repositório de dados</a:t>
          </a:r>
        </a:p>
      </dsp:txBody>
      <dsp:txXfrm>
        <a:off x="41307" y="314267"/>
        <a:ext cx="8582940" cy="763560"/>
      </dsp:txXfrm>
    </dsp:sp>
    <dsp:sp modelId="{3BE11668-7F8A-4C42-8DB5-87C046C570B4}">
      <dsp:nvSpPr>
        <dsp:cNvPr id="0" name=""/>
        <dsp:cNvSpPr/>
      </dsp:nvSpPr>
      <dsp:spPr>
        <a:xfrm>
          <a:off x="0" y="1119135"/>
          <a:ext cx="8665554" cy="2892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Noções básicas de Modelagem de Dados e Normalização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Uso da funcionalidade Tabela (ListObject)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Estruturando relações entre Tabelas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Funções alternativas criadas na EPE para facilitar o trabalho.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Validação de Dados e de Regras de Negócio simples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Limitações do Excel como repositório de dados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Visão sobre o projeto Arquitetura da Informação.</a:t>
          </a:r>
        </a:p>
      </dsp:txBody>
      <dsp:txXfrm>
        <a:off x="0" y="1119135"/>
        <a:ext cx="8665554" cy="289282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313511"/>
          <a:ext cx="8665554" cy="914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3 - Manipulação e Tratamento de dados com Power Query</a:t>
          </a:r>
        </a:p>
      </dsp:txBody>
      <dsp:txXfrm>
        <a:off x="44663" y="358174"/>
        <a:ext cx="8576228" cy="825598"/>
      </dsp:txXfrm>
    </dsp:sp>
    <dsp:sp modelId="{F4387560-A882-41B3-8E7B-C3AE85E5782D}">
      <dsp:nvSpPr>
        <dsp:cNvPr id="0" name=""/>
        <dsp:cNvSpPr/>
      </dsp:nvSpPr>
      <dsp:spPr>
        <a:xfrm>
          <a:off x="0" y="1201141"/>
          <a:ext cx="866555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Visão Geral da Ferramenta Power Query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Tratamento e Manipulação de dados das Tabelas (ListObjects)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Exemplos de tratamento de informações.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Importação de Dados Externos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Importação da WEB.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Importação de outras planilhas.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Importação de Pastas.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Outras importações.</a:t>
          </a:r>
        </a:p>
      </dsp:txBody>
      <dsp:txXfrm>
        <a:off x="0" y="1201141"/>
        <a:ext cx="8665554" cy="329647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1020338"/>
          <a:ext cx="8665554" cy="7978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3 - Manipulação e Tratamento de dados com Power Query</a:t>
          </a:r>
        </a:p>
      </dsp:txBody>
      <dsp:txXfrm>
        <a:off x="38947" y="1059285"/>
        <a:ext cx="8587660" cy="719937"/>
      </dsp:txXfrm>
    </dsp:sp>
    <dsp:sp modelId="{029FF359-D56D-451A-B5AD-AD33AFD8E82B}">
      <dsp:nvSpPr>
        <dsp:cNvPr id="0" name=""/>
        <dsp:cNvSpPr/>
      </dsp:nvSpPr>
      <dsp:spPr>
        <a:xfrm>
          <a:off x="0" y="1818169"/>
          <a:ext cx="8665554" cy="1446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Linguagem M (recursos avançados)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Visão geral da linguagem.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Criação de Funções para evitar duplicação de código.</a:t>
          </a:r>
        </a:p>
      </dsp:txBody>
      <dsp:txXfrm>
        <a:off x="0" y="1818169"/>
        <a:ext cx="8665554" cy="1446412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15999"/>
          <a:ext cx="8665554" cy="6014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4 - Visualização de Dados com Power </a:t>
          </a:r>
          <a:r>
            <a:rPr lang="pt-BR" sz="2800" kern="1200" dirty="0" err="1"/>
            <a:t>Pivot</a:t>
          </a:r>
          <a:endParaRPr lang="pt-BR" sz="2800" kern="1200" dirty="0"/>
        </a:p>
      </dsp:txBody>
      <dsp:txXfrm>
        <a:off x="29360" y="45359"/>
        <a:ext cx="8606834" cy="542722"/>
      </dsp:txXfrm>
    </dsp:sp>
    <dsp:sp modelId="{A946A041-CAF7-4D8A-9659-DF91CDF07FF9}">
      <dsp:nvSpPr>
        <dsp:cNvPr id="0" name=""/>
        <dsp:cNvSpPr/>
      </dsp:nvSpPr>
      <dsp:spPr>
        <a:xfrm>
          <a:off x="0" y="617441"/>
          <a:ext cx="8665554" cy="3651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Introdução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Diferenças entre Tabela Dinâmica tradicional e Tabela Dinâmica do Power </a:t>
          </a:r>
          <a:r>
            <a:rPr lang="pt-BR" sz="2800" kern="1200" dirty="0" err="1"/>
            <a:t>Pivot</a:t>
          </a:r>
          <a:endParaRPr lang="pt-B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Noções básicas de Modelagem de Dados Dimensional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Conceito de Consulta OLAP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Integração das consultas Power Query com o Modelo de Dados do Excel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Criação de Consultas Power </a:t>
          </a:r>
          <a:r>
            <a:rPr lang="pt-BR" sz="2800" kern="1200" dirty="0" err="1"/>
            <a:t>Pivot</a:t>
          </a:r>
          <a:r>
            <a:rPr lang="pt-BR" sz="2800" kern="1200" dirty="0"/>
            <a:t> simples</a:t>
          </a:r>
        </a:p>
      </dsp:txBody>
      <dsp:txXfrm>
        <a:off x="0" y="617441"/>
        <a:ext cx="8665554" cy="365148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61669"/>
          <a:ext cx="8665554" cy="7978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4 - Visualização de Dados com Power </a:t>
          </a:r>
          <a:r>
            <a:rPr lang="pt-BR" sz="2800" kern="1200" dirty="0" err="1"/>
            <a:t>Pivot</a:t>
          </a:r>
          <a:endParaRPr lang="pt-BR" sz="2800" kern="1200" dirty="0"/>
        </a:p>
      </dsp:txBody>
      <dsp:txXfrm>
        <a:off x="38947" y="100616"/>
        <a:ext cx="8587660" cy="719937"/>
      </dsp:txXfrm>
    </dsp:sp>
    <dsp:sp modelId="{3485D74B-CC55-43FD-93F9-B1B9D0E4DB57}">
      <dsp:nvSpPr>
        <dsp:cNvPr id="0" name=""/>
        <dsp:cNvSpPr/>
      </dsp:nvSpPr>
      <dsp:spPr>
        <a:xfrm>
          <a:off x="0" y="859501"/>
          <a:ext cx="8665554" cy="336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Recursos avançados de consultas com a linguagem DAX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Campo calculado e Métrica. Diferenças.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Funções Calculate, Filter.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Função All.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Funções de Data Intelligence.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Funções X.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Boas práticas de visualização de dados</a:t>
          </a:r>
        </a:p>
      </dsp:txBody>
      <dsp:txXfrm>
        <a:off x="0" y="859501"/>
        <a:ext cx="8665554" cy="336375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665554" cy="8542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5 – Macros VBA</a:t>
          </a:r>
        </a:p>
      </dsp:txBody>
      <dsp:txXfrm>
        <a:off x="41701" y="41701"/>
        <a:ext cx="8582152" cy="770844"/>
      </dsp:txXfrm>
    </dsp:sp>
    <dsp:sp modelId="{3485D74B-CC55-43FD-93F9-B1B9D0E4DB57}">
      <dsp:nvSpPr>
        <dsp:cNvPr id="0" name=""/>
        <dsp:cNvSpPr/>
      </dsp:nvSpPr>
      <dsp:spPr>
        <a:xfrm>
          <a:off x="0" y="857038"/>
          <a:ext cx="8665554" cy="3425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Visão geral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Parcimônia no uso de macros.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Estrutura de objetos do Excel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Noções básicas de orientação a objetos.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Estrutura de objetos disponibilizada pelo Excel.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Noções básicas de boas práticas de programação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“Bad smells“ no código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Criação de código a partir de gravação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400" kern="1200" dirty="0"/>
            <a:t>Cuidados a se tomar ao criar código a partir de gravação.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800" kern="1200" dirty="0"/>
        </a:p>
      </dsp:txBody>
      <dsp:txXfrm>
        <a:off x="0" y="857038"/>
        <a:ext cx="8665554" cy="342508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428364"/>
          <a:ext cx="8665554" cy="743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6 - Outros Recursos Avançados</a:t>
          </a:r>
        </a:p>
      </dsp:txBody>
      <dsp:txXfrm>
        <a:off x="36282" y="464646"/>
        <a:ext cx="8592990" cy="670681"/>
      </dsp:txXfrm>
    </dsp:sp>
    <dsp:sp modelId="{73BCFE88-1B35-4031-AB6E-135F0F929DD7}">
      <dsp:nvSpPr>
        <dsp:cNvPr id="0" name=""/>
        <dsp:cNvSpPr/>
      </dsp:nvSpPr>
      <dsp:spPr>
        <a:xfrm>
          <a:off x="0" y="1190138"/>
          <a:ext cx="8665554" cy="1446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131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Ferramenta “Gerenciador de Cenários”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Ferramenta “Atingir Meta”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pt-BR" sz="2800" kern="1200" dirty="0"/>
            <a:t>Ferramenta “Análise de Dados” do Excel</a:t>
          </a:r>
        </a:p>
      </dsp:txBody>
      <dsp:txXfrm>
        <a:off x="0" y="1190138"/>
        <a:ext cx="8665554" cy="1446412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622884"/>
          <a:ext cx="8665554" cy="743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Revisão</a:t>
          </a:r>
        </a:p>
      </dsp:txBody>
      <dsp:txXfrm>
        <a:off x="36282" y="659166"/>
        <a:ext cx="8592990" cy="6706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F67A0-FFBD-47D1-8E5B-570C89341F23}">
      <dsp:nvSpPr>
        <dsp:cNvPr id="0" name=""/>
        <dsp:cNvSpPr/>
      </dsp:nvSpPr>
      <dsp:spPr>
        <a:xfrm>
          <a:off x="0" y="20606"/>
          <a:ext cx="877502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Do ponto de vista de escopo - &gt; </a:t>
          </a:r>
          <a:r>
            <a:rPr lang="pt-BR" sz="2500" kern="1200" dirty="0" err="1" smtClean="0"/>
            <a:t>Analytics</a:t>
          </a:r>
          <a:r>
            <a:rPr lang="pt-BR" sz="2500" kern="1200" dirty="0" smtClean="0"/>
            <a:t>, Data Science</a:t>
          </a:r>
          <a:endParaRPr lang="pt-BR" sz="2500" kern="1200" dirty="0"/>
        </a:p>
      </dsp:txBody>
      <dsp:txXfrm>
        <a:off x="29271" y="49877"/>
        <a:ext cx="8716478" cy="5410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F67A0-FFBD-47D1-8E5B-570C89341F23}">
      <dsp:nvSpPr>
        <dsp:cNvPr id="0" name=""/>
        <dsp:cNvSpPr/>
      </dsp:nvSpPr>
      <dsp:spPr>
        <a:xfrm>
          <a:off x="0" y="20606"/>
          <a:ext cx="8775020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Do ponto de vista da disseminação -&gt; Self-Service</a:t>
          </a:r>
          <a:endParaRPr lang="pt-BR" sz="2500" kern="1200" dirty="0"/>
        </a:p>
      </dsp:txBody>
      <dsp:txXfrm>
        <a:off x="29271" y="49877"/>
        <a:ext cx="8716478" cy="5410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8B920-4D26-4C1D-BED0-72114717341D}">
      <dsp:nvSpPr>
        <dsp:cNvPr id="0" name=""/>
        <dsp:cNvSpPr/>
      </dsp:nvSpPr>
      <dsp:spPr>
        <a:xfrm>
          <a:off x="0" y="0"/>
          <a:ext cx="8809696" cy="7610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/>
            <a:t>Como a própria Microsoft aborda o BI Self Service</a:t>
          </a:r>
        </a:p>
      </dsp:txBody>
      <dsp:txXfrm>
        <a:off x="37153" y="37153"/>
        <a:ext cx="8735390" cy="686776"/>
      </dsp:txXfrm>
    </dsp:sp>
    <dsp:sp modelId="{DEB47011-55A0-4967-BC9B-E65114EE4879}">
      <dsp:nvSpPr>
        <dsp:cNvPr id="0" name=""/>
        <dsp:cNvSpPr/>
      </dsp:nvSpPr>
      <dsp:spPr>
        <a:xfrm>
          <a:off x="0" y="761455"/>
          <a:ext cx="8809696" cy="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708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pt-BR" sz="2800" kern="1200" dirty="0"/>
        </a:p>
      </dsp:txBody>
      <dsp:txXfrm>
        <a:off x="0" y="761455"/>
        <a:ext cx="8809696" cy="75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5A16E-C4C3-4413-AAC0-F9B60CAA866F}" type="datetimeFigureOut">
              <a:rPr lang="pt-BR" smtClean="0"/>
              <a:t>03/01/2018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B9F6-0695-4EE9-A2B7-A50A5FB1E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80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-1"/>
            <a:ext cx="9144000" cy="6708057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Subtítulo 1"/>
          <p:cNvSpPr>
            <a:spLocks noGrp="1"/>
          </p:cNvSpPr>
          <p:nvPr>
            <p:ph type="subTitle" idx="1"/>
          </p:nvPr>
        </p:nvSpPr>
        <p:spPr>
          <a:xfrm>
            <a:off x="6000418" y="5301208"/>
            <a:ext cx="2859626" cy="646331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899592" y="1700808"/>
            <a:ext cx="7960452" cy="2448272"/>
          </a:xfrm>
        </p:spPr>
        <p:txBody>
          <a:bodyPr>
            <a:normAutofit/>
          </a:bodyPr>
          <a:lstStyle>
            <a:lvl1pPr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21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60" y="4693006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0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7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3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5236" y="0"/>
            <a:ext cx="9144000" cy="6708056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2739187" y="2391348"/>
            <a:ext cx="6116844" cy="2448272"/>
          </a:xfrm>
        </p:spPr>
        <p:txBody>
          <a:bodyPr>
            <a:normAutofit/>
          </a:bodyPr>
          <a:lstStyle>
            <a:lvl1pPr algn="r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60" y="4693006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0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7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224970" y="6285076"/>
            <a:ext cx="3287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7º Edição do Café na EPE </a:t>
            </a:r>
          </a:p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Gestão do</a:t>
            </a:r>
            <a:r>
              <a:rPr lang="pt-BR" sz="1400" baseline="0" dirty="0">
                <a:solidFill>
                  <a:schemeClr val="accent1">
                    <a:lumMod val="50000"/>
                  </a:schemeClr>
                </a:solidFill>
              </a:rPr>
              <a:t> Conhecimento nas Organizações</a:t>
            </a:r>
            <a:endParaRPr lang="pt-B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3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979"/>
            <a:ext cx="8888663" cy="8810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3" y="1023929"/>
            <a:ext cx="8775020" cy="509309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224970" y="6285076"/>
            <a:ext cx="195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Excel</a:t>
            </a:r>
            <a:r>
              <a:rPr lang="pt-BR" sz="1400" baseline="0" dirty="0" smtClean="0">
                <a:solidFill>
                  <a:srgbClr val="FCCA80"/>
                </a:solidFill>
              </a:rPr>
              <a:t> para </a:t>
            </a:r>
            <a:r>
              <a:rPr lang="pt-BR" sz="1400" dirty="0" smtClean="0">
                <a:solidFill>
                  <a:srgbClr val="FCCA80"/>
                </a:solidFill>
              </a:rPr>
              <a:t>Self Service BI</a:t>
            </a:r>
          </a:p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Aula 1: Introdução</a:t>
            </a:r>
            <a:endParaRPr lang="pt-BR" sz="1400" dirty="0">
              <a:solidFill>
                <a:srgbClr val="FCC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0"/>
          </p:nvPr>
        </p:nvSpPr>
        <p:spPr>
          <a:xfrm>
            <a:off x="0" y="5867400"/>
            <a:ext cx="91440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pt-BR"/>
              <a:t>    </a:t>
            </a:r>
            <a:endParaRPr lang="en-US" altLang="pt-BR">
              <a:latin typeface="Times"/>
            </a:endParaRPr>
          </a:p>
        </p:txBody>
      </p:sp>
      <p:pic>
        <p:nvPicPr>
          <p:cNvPr id="4" name="Picture 24" descr="3LF 6 EPE_vert.jpg                                             000466AE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911850"/>
            <a:ext cx="1371600" cy="94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38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250" y="187327"/>
            <a:ext cx="8836980" cy="81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968" y="1556084"/>
            <a:ext cx="8690262" cy="4605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222249" y="925764"/>
            <a:ext cx="8836981" cy="371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l"/>
            <a:r>
              <a:rPr lang="pt-BR"/>
              <a:t> Subtítulo mestre</a:t>
            </a:r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0" y="6314110"/>
            <a:ext cx="805771" cy="469306"/>
          </a:xfrm>
          <a:prstGeom prst="rect">
            <a:avLst/>
          </a:prstGeom>
        </p:spPr>
      </p:pic>
      <p:sp>
        <p:nvSpPr>
          <p:cNvPr id="17" name="CaixaDeTexto 16"/>
          <p:cNvSpPr txBox="1"/>
          <p:nvPr userDrawn="1"/>
        </p:nvSpPr>
        <p:spPr>
          <a:xfrm>
            <a:off x="5748857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</a:rPr>
              <a:t>Empresa</a:t>
            </a:r>
            <a:r>
              <a:rPr lang="pt-BR" sz="1400" baseline="0" dirty="0">
                <a:solidFill>
                  <a:schemeClr val="bg1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chemeClr val="bg1"/>
                </a:solidFill>
              </a:rPr>
              <a:t>Ministério de Minas e Energia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3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7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2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6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12" Type="http://schemas.microsoft.com/office/2007/relationships/diagramDrawing" Target="../diagrams/drawing1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14.png"/><Relationship Id="rId10" Type="http://schemas.openxmlformats.org/officeDocument/2006/relationships/diagramQuickStyle" Target="../diagrams/quickStyle11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23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26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28.emf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30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31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3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33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7" Type="http://schemas.openxmlformats.org/officeDocument/2006/relationships/image" Target="../media/image34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35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36.gif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37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Layout" Target="../diagrams/layout37.xml"/><Relationship Id="rId7" Type="http://schemas.openxmlformats.org/officeDocument/2006/relationships/image" Target="../media/image18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Relationship Id="rId9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17.jpe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38.xml"/><Relationship Id="rId9" Type="http://schemas.openxmlformats.org/officeDocument/2006/relationships/image" Target="../media/image19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39.xml"/><Relationship Id="rId7" Type="http://schemas.openxmlformats.org/officeDocument/2006/relationships/image" Target="../media/image17.jpe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39.xml"/><Relationship Id="rId9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5.jpeg"/><Relationship Id="rId18" Type="http://schemas.openxmlformats.org/officeDocument/2006/relationships/image" Target="../media/image50.png"/><Relationship Id="rId3" Type="http://schemas.openxmlformats.org/officeDocument/2006/relationships/diagramLayout" Target="../diagrams/layout40.xml"/><Relationship Id="rId7" Type="http://schemas.openxmlformats.org/officeDocument/2006/relationships/image" Target="../media/image40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" Type="http://schemas.openxmlformats.org/officeDocument/2006/relationships/diagramData" Target="../diagrams/data40.xml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0.xml"/><Relationship Id="rId11" Type="http://schemas.openxmlformats.org/officeDocument/2006/relationships/image" Target="../media/image43.png"/><Relationship Id="rId5" Type="http://schemas.openxmlformats.org/officeDocument/2006/relationships/diagramColors" Target="../diagrams/colors40.xml"/><Relationship Id="rId15" Type="http://schemas.openxmlformats.org/officeDocument/2006/relationships/image" Target="../media/image47.gif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41.png"/><Relationship Id="rId14" Type="http://schemas.openxmlformats.org/officeDocument/2006/relationships/image" Target="../media/image46.gi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41.xml"/><Relationship Id="rId7" Type="http://schemas.openxmlformats.org/officeDocument/2006/relationships/image" Target="../media/image51.jpe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41.xml"/><Relationship Id="rId9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2.xml"/><Relationship Id="rId7" Type="http://schemas.openxmlformats.org/officeDocument/2006/relationships/image" Target="../media/image55.jpe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2.xml"/><Relationship Id="rId11" Type="http://schemas.openxmlformats.org/officeDocument/2006/relationships/image" Target="../media/image57.png"/><Relationship Id="rId5" Type="http://schemas.openxmlformats.org/officeDocument/2006/relationships/diagramColors" Target="../diagrams/colors42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42.xml"/><Relationship Id="rId9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3.xml"/><Relationship Id="rId7" Type="http://schemas.openxmlformats.org/officeDocument/2006/relationships/image" Target="../media/image55.jpeg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3.xml"/><Relationship Id="rId11" Type="http://schemas.openxmlformats.org/officeDocument/2006/relationships/image" Target="../media/image58.png"/><Relationship Id="rId5" Type="http://schemas.openxmlformats.org/officeDocument/2006/relationships/diagramColors" Target="../diagrams/colors43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43.xml"/><Relationship Id="rId9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55.jpe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4.xml"/><Relationship Id="rId11" Type="http://schemas.openxmlformats.org/officeDocument/2006/relationships/image" Target="../media/image59.png"/><Relationship Id="rId5" Type="http://schemas.openxmlformats.org/officeDocument/2006/relationships/diagramColors" Target="../diagrams/colors44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44.xml"/><Relationship Id="rId9" Type="http://schemas.openxmlformats.org/officeDocument/2006/relationships/image" Target="../media/image1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55.jpe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5.xml"/><Relationship Id="rId11" Type="http://schemas.openxmlformats.org/officeDocument/2006/relationships/image" Target="../media/image60.png"/><Relationship Id="rId5" Type="http://schemas.openxmlformats.org/officeDocument/2006/relationships/diagramColors" Target="../diagrams/colors45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19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6.xml"/><Relationship Id="rId7" Type="http://schemas.openxmlformats.org/officeDocument/2006/relationships/image" Target="../media/image55.jpeg"/><Relationship Id="rId12" Type="http://schemas.openxmlformats.org/officeDocument/2006/relationships/image" Target="../media/image62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6.xml"/><Relationship Id="rId11" Type="http://schemas.openxmlformats.org/officeDocument/2006/relationships/image" Target="../media/image61.png"/><Relationship Id="rId5" Type="http://schemas.openxmlformats.org/officeDocument/2006/relationships/diagramColors" Target="../diagrams/colors46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46.xml"/><Relationship Id="rId9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238500" y="5300663"/>
            <a:ext cx="5621339" cy="646112"/>
          </a:xfrm>
        </p:spPr>
        <p:txBody>
          <a:bodyPr rtlCol="0">
            <a:noAutofit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pt-BR" dirty="0" smtClean="0">
                <a:latin typeface="+mj-lt"/>
              </a:rPr>
              <a:t>Superintendência de Tecnologia da Informação</a:t>
            </a:r>
            <a:endParaRPr lang="pt-BR" dirty="0">
              <a:latin typeface="+mj-lt"/>
            </a:endParaRPr>
          </a:p>
        </p:txBody>
      </p:sp>
      <p:sp>
        <p:nvSpPr>
          <p:cNvPr id="7171" name="Título 2"/>
          <p:cNvSpPr>
            <a:spLocks noGrp="1"/>
          </p:cNvSpPr>
          <p:nvPr>
            <p:ph type="title"/>
          </p:nvPr>
        </p:nvSpPr>
        <p:spPr>
          <a:xfrm>
            <a:off x="405493" y="939111"/>
            <a:ext cx="7888288" cy="2449512"/>
          </a:xfrm>
        </p:spPr>
        <p:txBody>
          <a:bodyPr>
            <a:normAutofit/>
          </a:bodyPr>
          <a:lstStyle/>
          <a:p>
            <a:r>
              <a:rPr lang="pt-BR" i="1" dirty="0"/>
              <a:t>Excel para </a:t>
            </a:r>
            <a:r>
              <a:rPr lang="pt-BR" i="1" dirty="0" smtClean="0"/>
              <a:t>Self Service BI </a:t>
            </a:r>
            <a:endParaRPr lang="pt-BR" altLang="pt-BR" sz="40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67250" y="3877875"/>
            <a:ext cx="4192588" cy="369332"/>
          </a:xfrm>
          <a:prstGeom prst="rect">
            <a:avLst/>
          </a:prstGeom>
          <a:solidFill>
            <a:srgbClr val="FCCA80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2A5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Aula </a:t>
            </a:r>
            <a:r>
              <a:rPr kumimoji="0" lang="pt-BR" sz="1800" i="0" u="none" strike="noStrike" kern="0" cap="none" spc="0" normalizeH="0" baseline="0" noProof="0" dirty="0" smtClean="0">
                <a:ln>
                  <a:noFill/>
                </a:ln>
                <a:solidFill>
                  <a:srgbClr val="002A5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1 - Introdução</a:t>
            </a:r>
            <a:endParaRPr kumimoji="0" lang="pt-BR" sz="1800" i="0" u="none" strike="noStrike" kern="0" cap="none" spc="0" normalizeH="0" baseline="0" noProof="0" dirty="0">
              <a:ln>
                <a:noFill/>
              </a:ln>
              <a:solidFill>
                <a:srgbClr val="002A5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6270171"/>
            <a:ext cx="216262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4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Outra visão sobre ferramentas de </a:t>
            </a:r>
            <a:r>
              <a:rPr lang="pt-BR" dirty="0" err="1" smtClean="0"/>
              <a:t>Analytics</a:t>
            </a:r>
            <a:r>
              <a:rPr lang="pt-BR" dirty="0" smtClean="0"/>
              <a:t>/Data Science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28796"/>
              </p:ext>
            </p:extLst>
          </p:nvPr>
        </p:nvGraphicFramePr>
        <p:xfrm>
          <a:off x="113643" y="747430"/>
          <a:ext cx="8775020" cy="62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utoShape 2" descr="https://infocus.emc.com/wp-content/uploads/2013/03/BI-vs-Advanced-Analytics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55173" y="5769905"/>
            <a:ext cx="80095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Fonte: </a:t>
            </a:r>
            <a:r>
              <a:rPr lang="en-US" sz="1600" dirty="0" smtClean="0"/>
              <a:t>Dell EMC</a:t>
            </a:r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02" y="901042"/>
            <a:ext cx="5658613" cy="56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Plataforma de Dados da Microsoft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945519"/>
            <a:ext cx="7855458" cy="46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99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204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Disseminação do Self-Service BI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318896"/>
              </p:ext>
            </p:extLst>
          </p:nvPr>
        </p:nvGraphicFramePr>
        <p:xfrm>
          <a:off x="255173" y="903768"/>
          <a:ext cx="8809696" cy="837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utoShape 4" descr="Figure 3. Microsoft IT is determining the best data governance structure to use for the company, which lies somewhere between a Balanced and Federated data governance structure.">
            <a:extLst>
              <a:ext uri="{FF2B5EF4-FFF2-40B4-BE49-F238E27FC236}">
                <a16:creationId xmlns:a16="http://schemas.microsoft.com/office/drawing/2014/main" xmlns="" id="{93215CD0-9534-44AF-9C0D-858F9763E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DD54163-41C3-4839-A4F8-FEDD261CC7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921" b="6029"/>
          <a:stretch/>
        </p:blipFill>
        <p:spPr>
          <a:xfrm>
            <a:off x="15949" y="1774955"/>
            <a:ext cx="9144000" cy="408180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55173" y="5856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87524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Disseminação do Self-Service BI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35769"/>
              </p:ext>
            </p:extLst>
          </p:nvPr>
        </p:nvGraphicFramePr>
        <p:xfrm>
          <a:off x="255173" y="903768"/>
          <a:ext cx="8809696" cy="79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utoShape 4" descr="Figure 3. Microsoft IT is determining the best data governance structure to use for the company, which lies somewhere between a Balanced and Federated data governance structure.">
            <a:extLst>
              <a:ext uri="{FF2B5EF4-FFF2-40B4-BE49-F238E27FC236}">
                <a16:creationId xmlns:a16="http://schemas.microsoft.com/office/drawing/2014/main" xmlns="" id="{93215CD0-9534-44AF-9C0D-858F9763E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2519658-DBA7-444E-896C-67B2DA485D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620" t="25284" r="16485" b="7739"/>
          <a:stretch/>
        </p:blipFill>
        <p:spPr>
          <a:xfrm>
            <a:off x="1233638" y="1708945"/>
            <a:ext cx="6371924" cy="410395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6573" y="5865554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2479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afael.bulkool\Desktop\datab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996952"/>
            <a:ext cx="1203151" cy="12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CaixaDeTexto 2052"/>
          <p:cNvSpPr txBox="1"/>
          <p:nvPr/>
        </p:nvSpPr>
        <p:spPr>
          <a:xfrm>
            <a:off x="3355454" y="3107060"/>
            <a:ext cx="6404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800" b="1" dirty="0" smtClean="0">
                <a:latin typeface="+mj-lt"/>
              </a:rPr>
              <a:t>DW</a:t>
            </a:r>
            <a:endParaRPr lang="pt-BR" sz="1800" b="1" dirty="0">
              <a:latin typeface="+mj-lt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2699792" y="1365560"/>
            <a:ext cx="2157625" cy="1512168"/>
            <a:chOff x="2918431" y="1365560"/>
            <a:chExt cx="2157625" cy="1512168"/>
          </a:xfrm>
        </p:grpSpPr>
        <p:sp>
          <p:nvSpPr>
            <p:cNvPr id="7" name="Nuvem 6"/>
            <p:cNvSpPr/>
            <p:nvPr/>
          </p:nvSpPr>
          <p:spPr bwMode="auto">
            <a:xfrm>
              <a:off x="2918431" y="1365560"/>
              <a:ext cx="2157625" cy="1512168"/>
            </a:xfrm>
            <a:prstGeom prst="clou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pic>
          <p:nvPicPr>
            <p:cNvPr id="32" name="Picture 3" descr="C:\Users\bruno.crotman\AppData\Local\Microsoft\Windows\Temporary Internet Files\Content.IE5\6TRQWYXL\Logo_Excel-pt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438" y="2183132"/>
              <a:ext cx="475903" cy="475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385" y="1640755"/>
              <a:ext cx="480889" cy="480889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571" y="1544139"/>
              <a:ext cx="516524" cy="516524"/>
            </a:xfrm>
            <a:prstGeom prst="rect">
              <a:avLst/>
            </a:prstGeom>
          </p:spPr>
        </p:pic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122" y="2087643"/>
              <a:ext cx="521870" cy="521870"/>
            </a:xfrm>
            <a:prstGeom prst="rect">
              <a:avLst/>
            </a:prstGeom>
          </p:spPr>
        </p:pic>
      </p:grpSp>
      <p:sp>
        <p:nvSpPr>
          <p:cNvPr id="19" name="CaixaDeTexto 18"/>
          <p:cNvSpPr txBox="1"/>
          <p:nvPr/>
        </p:nvSpPr>
        <p:spPr>
          <a:xfrm>
            <a:off x="-13617" y="1867606"/>
            <a:ext cx="242537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smtClean="0">
                <a:latin typeface="+mj-lt"/>
              </a:rPr>
              <a:t>Onde estamos</a:t>
            </a:r>
          </a:p>
          <a:p>
            <a:pPr algn="ctr"/>
            <a:r>
              <a:rPr lang="pt-BR" dirty="0" smtClean="0">
                <a:latin typeface="+mj-lt"/>
              </a:rPr>
              <a:t>Conhecimento</a:t>
            </a:r>
          </a:p>
          <a:p>
            <a:pPr algn="ctr"/>
            <a:endParaRPr lang="pt-BR" dirty="0" smtClean="0">
              <a:latin typeface="+mj-lt"/>
            </a:endParaRPr>
          </a:p>
          <a:p>
            <a:pPr algn="ctr"/>
            <a:endParaRPr lang="pt-BR" dirty="0" smtClean="0">
              <a:latin typeface="+mj-lt"/>
            </a:endParaRPr>
          </a:p>
          <a:p>
            <a:pPr algn="ctr"/>
            <a:r>
              <a:rPr lang="pt-BR" sz="1200" dirty="0" smtClean="0">
                <a:latin typeface="+mj-lt"/>
              </a:rPr>
              <a:t>O que fazer</a:t>
            </a:r>
          </a:p>
          <a:p>
            <a:pPr algn="ctr"/>
            <a:r>
              <a:rPr lang="pt-BR" dirty="0" smtClean="0">
                <a:latin typeface="+mj-lt"/>
              </a:rPr>
              <a:t>Organização</a:t>
            </a:r>
          </a:p>
          <a:p>
            <a:pPr algn="ctr"/>
            <a:endParaRPr lang="pt-BR" dirty="0" smtClean="0">
              <a:latin typeface="+mj-lt"/>
            </a:endParaRPr>
          </a:p>
          <a:p>
            <a:pPr algn="ctr"/>
            <a:endParaRPr lang="pt-BR" dirty="0" smtClean="0">
              <a:latin typeface="+mj-lt"/>
            </a:endParaRPr>
          </a:p>
          <a:p>
            <a:pPr algn="ctr"/>
            <a:r>
              <a:rPr lang="pt-BR" sz="1200" dirty="0"/>
              <a:t>Onde </a:t>
            </a:r>
            <a:r>
              <a:rPr lang="pt-BR" sz="1200" dirty="0" smtClean="0"/>
              <a:t>queremos chegar</a:t>
            </a:r>
            <a:endParaRPr lang="pt-BR" sz="1200" dirty="0"/>
          </a:p>
          <a:p>
            <a:pPr algn="ctr"/>
            <a:r>
              <a:rPr lang="pt-BR" dirty="0" smtClean="0">
                <a:latin typeface="+mj-lt"/>
              </a:rPr>
              <a:t>Uso</a:t>
            </a:r>
            <a:br>
              <a:rPr lang="pt-BR" dirty="0" smtClean="0">
                <a:latin typeface="+mj-lt"/>
              </a:rPr>
            </a:br>
            <a:r>
              <a:rPr lang="pt-BR" dirty="0" smtClean="0">
                <a:latin typeface="+mj-lt"/>
              </a:rPr>
              <a:t>Eficiente </a:t>
            </a:r>
            <a:endParaRPr lang="pt-BR" dirty="0">
              <a:latin typeface="+mj-lt"/>
            </a:endParaRPr>
          </a:p>
        </p:txBody>
      </p:sp>
      <p:sp>
        <p:nvSpPr>
          <p:cNvPr id="20" name="Seta para baixo 19"/>
          <p:cNvSpPr/>
          <p:nvPr/>
        </p:nvSpPr>
        <p:spPr bwMode="auto">
          <a:xfrm>
            <a:off x="994495" y="2401629"/>
            <a:ext cx="360040" cy="475528"/>
          </a:xfrm>
          <a:prstGeom prst="downArrow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45" name="Seta para baixo 44"/>
          <p:cNvSpPr/>
          <p:nvPr/>
        </p:nvSpPr>
        <p:spPr bwMode="auto">
          <a:xfrm>
            <a:off x="994495" y="3430224"/>
            <a:ext cx="360040" cy="475528"/>
          </a:xfrm>
          <a:prstGeom prst="downArrow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1" name="Mais 20"/>
          <p:cNvSpPr/>
          <p:nvPr/>
        </p:nvSpPr>
        <p:spPr bwMode="auto">
          <a:xfrm>
            <a:off x="4355976" y="3328464"/>
            <a:ext cx="576064" cy="532584"/>
          </a:xfrm>
          <a:prstGeom prst="mathPlus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43" name="Picture 2" descr="C:\Users\rafael.bulkool\Desktop\datab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96952"/>
            <a:ext cx="1203151" cy="12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aixaDeTexto 43"/>
          <p:cNvSpPr txBox="1"/>
          <p:nvPr/>
        </p:nvSpPr>
        <p:spPr>
          <a:xfrm>
            <a:off x="5299670" y="3107060"/>
            <a:ext cx="6404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800" b="1" dirty="0" smtClean="0">
                <a:latin typeface="+mj-lt"/>
              </a:rPr>
              <a:t>BD</a:t>
            </a:r>
            <a:endParaRPr lang="pt-BR" sz="1800" b="1" dirty="0">
              <a:latin typeface="+mj-lt"/>
            </a:endParaRPr>
          </a:p>
        </p:txBody>
      </p:sp>
      <p:sp>
        <p:nvSpPr>
          <p:cNvPr id="6" name="Igual 5"/>
          <p:cNvSpPr/>
          <p:nvPr/>
        </p:nvSpPr>
        <p:spPr bwMode="auto">
          <a:xfrm>
            <a:off x="2267744" y="3328464"/>
            <a:ext cx="648072" cy="532584"/>
          </a:xfrm>
          <a:prstGeom prst="mathEqual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1" name="Texto explicativo em seta para a esquerda 10"/>
          <p:cNvSpPr/>
          <p:nvPr/>
        </p:nvSpPr>
        <p:spPr bwMode="auto">
          <a:xfrm>
            <a:off x="4932040" y="1773237"/>
            <a:ext cx="1116000" cy="558000"/>
          </a:xfrm>
          <a:prstGeom prst="leftArrowCallout">
            <a:avLst>
              <a:gd name="adj1" fmla="val 21318"/>
              <a:gd name="adj2" fmla="val 23159"/>
              <a:gd name="adj3" fmla="val 32365"/>
              <a:gd name="adj4" fmla="val 74624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31" name="Picture 12" descr="http://static2.fjcdn.com/thumbnails/comments/I+have+surgery+on+the+july+5th+to+get+a+_7b9ec50e3b03cc3ec178d4eb3e810fc9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191" y="1775255"/>
            <a:ext cx="839845" cy="56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/>
          <p:cNvGrpSpPr/>
          <p:nvPr/>
        </p:nvGrpSpPr>
        <p:grpSpPr>
          <a:xfrm>
            <a:off x="6444208" y="1223656"/>
            <a:ext cx="2448272" cy="1989320"/>
            <a:chOff x="6638378" y="1223656"/>
            <a:chExt cx="2448272" cy="1989320"/>
          </a:xfrm>
        </p:grpSpPr>
        <p:sp>
          <p:nvSpPr>
            <p:cNvPr id="8" name="Texto explicativo retangular com cantos arredondados 7"/>
            <p:cNvSpPr/>
            <p:nvPr/>
          </p:nvSpPr>
          <p:spPr bwMode="auto">
            <a:xfrm>
              <a:off x="6638378" y="1223656"/>
              <a:ext cx="2448272" cy="1989320"/>
            </a:xfrm>
            <a:prstGeom prst="wedgeRoundRectCallout">
              <a:avLst>
                <a:gd name="adj1" fmla="val -64057"/>
                <a:gd name="adj2" fmla="val -6707"/>
                <a:gd name="adj3" fmla="val 16667"/>
              </a:avLst>
            </a:prstGeom>
            <a:solidFill>
              <a:schemeClr val="accent1">
                <a:alpha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3" name="Texto explicativo em elipse 2"/>
            <p:cNvSpPr/>
            <p:nvPr/>
          </p:nvSpPr>
          <p:spPr bwMode="auto">
            <a:xfrm>
              <a:off x="6729504" y="1283676"/>
              <a:ext cx="2260729" cy="871100"/>
            </a:xfrm>
            <a:prstGeom prst="wedgeEllipseCallout">
              <a:avLst>
                <a:gd name="adj1" fmla="val -45028"/>
                <a:gd name="adj2" fmla="val -21381"/>
              </a:avLst>
            </a:prstGeom>
            <a:solidFill>
              <a:schemeClr val="accent1">
                <a:alpha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kumimoji="0" lang="pt-BR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ANEEL,</a:t>
              </a:r>
              <a:r>
                <a:rPr kumimoji="0" lang="pt-BR" sz="14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 ONS, IBGE, MAPA, CEPEA, BC, ANP</a:t>
              </a:r>
              <a:r>
                <a:rPr lang="pt-BR" sz="1400" dirty="0"/>
                <a:t>, </a:t>
              </a:r>
              <a:r>
                <a:rPr lang="pt-BR" sz="1400" dirty="0" smtClean="0"/>
                <a:t>EIA, etc.</a:t>
              </a:r>
              <a:endParaRPr kumimoji="0" lang="pt-B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endParaRPr>
            </a:p>
          </p:txBody>
        </p:sp>
        <p:sp>
          <p:nvSpPr>
            <p:cNvPr id="25" name="Texto explicativo em elipse 24"/>
            <p:cNvSpPr/>
            <p:nvPr/>
          </p:nvSpPr>
          <p:spPr bwMode="auto">
            <a:xfrm>
              <a:off x="6732150" y="2235218"/>
              <a:ext cx="2260729" cy="871100"/>
            </a:xfrm>
            <a:prstGeom prst="wedgeEllipseCallout">
              <a:avLst>
                <a:gd name="adj1" fmla="val -45028"/>
                <a:gd name="adj2" fmla="val -21381"/>
              </a:avLst>
            </a:prstGeom>
            <a:solidFill>
              <a:schemeClr val="accent1">
                <a:alpha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/>
                </a:rPr>
                <a:t>AEGE, AMA, BEN, SGET, INFOGAS, etc.</a:t>
              </a:r>
            </a:p>
          </p:txBody>
        </p:sp>
      </p:grpSp>
      <p:graphicFrame>
        <p:nvGraphicFramePr>
          <p:cNvPr id="34" name="Diagrama 33"/>
          <p:cNvGraphicFramePr/>
          <p:nvPr>
            <p:extLst/>
          </p:nvPr>
        </p:nvGraphicFramePr>
        <p:xfrm>
          <a:off x="2483768" y="4352029"/>
          <a:ext cx="6408712" cy="1367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6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Arquitetura da Informação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86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</a:t>
            </a:r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Service BI </a:t>
            </a:r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D6847647-8656-4B6C-86E7-1A283269FA94}"/>
              </a:ext>
            </a:extLst>
          </p:cNvPr>
          <p:cNvSpPr/>
          <p:nvPr/>
        </p:nvSpPr>
        <p:spPr>
          <a:xfrm>
            <a:off x="88185" y="1906129"/>
            <a:ext cx="1637414" cy="114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Externo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xmlns="" id="{998870CA-396A-45F4-B35E-5F8DF3268189}"/>
              </a:ext>
            </a:extLst>
          </p:cNvPr>
          <p:cNvCxnSpPr>
            <a:cxnSpLocks/>
            <a:stCxn id="3" idx="3"/>
            <a:endCxn id="2052" idx="1"/>
          </p:cNvCxnSpPr>
          <p:nvPr/>
        </p:nvCxnSpPr>
        <p:spPr>
          <a:xfrm>
            <a:off x="1725599" y="2476500"/>
            <a:ext cx="454483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m para power query">
            <a:extLst>
              <a:ext uri="{FF2B5EF4-FFF2-40B4-BE49-F238E27FC236}">
                <a16:creationId xmlns:a16="http://schemas.microsoft.com/office/drawing/2014/main" xmlns="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82" y="1906129"/>
            <a:ext cx="2031884" cy="11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power pivot logo">
            <a:extLst>
              <a:ext uri="{FF2B5EF4-FFF2-40B4-BE49-F238E27FC236}">
                <a16:creationId xmlns:a16="http://schemas.microsoft.com/office/drawing/2014/main" xmlns="" id="{7C7C50AB-69E9-4121-BFE1-9D66D98D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26" y="1999067"/>
            <a:ext cx="2836235" cy="954866"/>
          </a:xfrm>
          <a:prstGeom prst="rect">
            <a:avLst/>
          </a:prstGeom>
          <a:noFill/>
          <a:ln w="88900">
            <a:solidFill>
              <a:srgbClr val="0050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6FDB50C1-F7A2-4796-B804-FCDF039897F1}"/>
              </a:ext>
            </a:extLst>
          </p:cNvPr>
          <p:cNvSpPr/>
          <p:nvPr/>
        </p:nvSpPr>
        <p:spPr>
          <a:xfrm>
            <a:off x="1892587" y="903767"/>
            <a:ext cx="6687887" cy="47102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4000" b="1" dirty="0">
                <a:solidFill>
                  <a:srgbClr val="005024"/>
                </a:solidFill>
              </a:rPr>
              <a:t>Ambiente do Excel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xmlns="" id="{8C27F857-4367-4DEC-BA84-DDBB6A9D4F60}"/>
              </a:ext>
            </a:extLst>
          </p:cNvPr>
          <p:cNvCxnSpPr>
            <a:cxnSpLocks/>
            <a:stCxn id="2052" idx="3"/>
            <a:endCxn id="2054" idx="1"/>
          </p:cNvCxnSpPr>
          <p:nvPr/>
        </p:nvCxnSpPr>
        <p:spPr>
          <a:xfrm flipV="1">
            <a:off x="4211966" y="2476500"/>
            <a:ext cx="1199560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C5B1014E-BB60-4EAA-BBD6-17C25B569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45" y="3353538"/>
            <a:ext cx="2437359" cy="1443573"/>
          </a:xfrm>
          <a:prstGeom prst="rect">
            <a:avLst/>
          </a:prstGeom>
        </p:spPr>
      </p:pic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xmlns="" id="{2A68CD5C-DEB8-4FBC-9378-9EE1F3EA1EE1}"/>
              </a:ext>
            </a:extLst>
          </p:cNvPr>
          <p:cNvCxnSpPr>
            <a:cxnSpLocks/>
            <a:stCxn id="18" idx="0"/>
            <a:endCxn id="2052" idx="2"/>
          </p:cNvCxnSpPr>
          <p:nvPr/>
        </p:nvCxnSpPr>
        <p:spPr>
          <a:xfrm rot="16200000" flipV="1">
            <a:off x="3043788" y="3201300"/>
            <a:ext cx="30447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062" y="3737680"/>
            <a:ext cx="1133475" cy="6762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4901FA74-C0F2-4024-8173-918B70091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2907" y="3726219"/>
            <a:ext cx="1133475" cy="6762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024B4718-625E-4954-9730-8F239D438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382" y="3735238"/>
            <a:ext cx="1133475" cy="67627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xmlns="" id="{92812B99-6CB5-41BF-BFBE-05331E2AB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745" y="3505938"/>
            <a:ext cx="2437359" cy="144357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DD23961C-28D7-49B7-90E7-4E6657451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145" y="3658338"/>
            <a:ext cx="2437359" cy="1443573"/>
          </a:xfrm>
          <a:prstGeom prst="rect">
            <a:avLst/>
          </a:prstGeom>
        </p:spPr>
      </p:pic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xmlns="" id="{1D89C212-727D-4BF1-A59B-A7D3B0C32255}"/>
              </a:ext>
            </a:extLst>
          </p:cNvPr>
          <p:cNvCxnSpPr>
            <a:cxnSpLocks/>
            <a:stCxn id="2054" idx="2"/>
            <a:endCxn id="24" idx="0"/>
          </p:cNvCxnSpPr>
          <p:nvPr/>
        </p:nvCxnSpPr>
        <p:spPr>
          <a:xfrm rot="5400000">
            <a:off x="5860849" y="2768884"/>
            <a:ext cx="783747" cy="1153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xmlns="" id="{ED68FAEC-B636-485D-B53A-A486E46AA025}"/>
              </a:ext>
            </a:extLst>
          </p:cNvPr>
          <p:cNvCxnSpPr>
            <a:cxnSpLocks/>
            <a:stCxn id="2054" idx="2"/>
            <a:endCxn id="25" idx="0"/>
          </p:cNvCxnSpPr>
          <p:nvPr/>
        </p:nvCxnSpPr>
        <p:spPr>
          <a:xfrm rot="16200000" flipH="1">
            <a:off x="6443501" y="3340075"/>
            <a:ext cx="77228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xmlns="" id="{A7BFDA8D-4F7A-4F43-B84F-AD8DC9476601}"/>
              </a:ext>
            </a:extLst>
          </p:cNvPr>
          <p:cNvCxnSpPr>
            <a:cxnSpLocks/>
            <a:stCxn id="2054" idx="2"/>
            <a:endCxn id="26" idx="0"/>
          </p:cNvCxnSpPr>
          <p:nvPr/>
        </p:nvCxnSpPr>
        <p:spPr>
          <a:xfrm rot="16200000" flipH="1">
            <a:off x="7005730" y="2777847"/>
            <a:ext cx="781305" cy="113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3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2083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do Curso – Visão Macro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86CC7F72-5798-4D04-9B93-D407A18B7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95979"/>
              </p:ext>
            </p:extLst>
          </p:nvPr>
        </p:nvGraphicFramePr>
        <p:xfrm>
          <a:off x="255161" y="797443"/>
          <a:ext cx="8463537" cy="51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02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672" y="0"/>
            <a:ext cx="82083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do Curso – Visão Macro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86CC7F72-5798-4D04-9B93-D407A18B7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3210934"/>
              </p:ext>
            </p:extLst>
          </p:nvPr>
        </p:nvGraphicFramePr>
        <p:xfrm>
          <a:off x="255161" y="797443"/>
          <a:ext cx="8463537" cy="51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53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Conceitos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51301"/>
              </p:ext>
            </p:extLst>
          </p:nvPr>
        </p:nvGraphicFramePr>
        <p:xfrm>
          <a:off x="255172" y="829339"/>
          <a:ext cx="8665554" cy="2138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B212F1B-1AE1-4A84-93E2-6A59630D6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498" y="2967861"/>
            <a:ext cx="6107740" cy="329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7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Conceitos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890740"/>
              </p:ext>
            </p:extLst>
          </p:nvPr>
        </p:nvGraphicFramePr>
        <p:xfrm>
          <a:off x="255172" y="829338"/>
          <a:ext cx="8665554" cy="2599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221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Hoje. Aula 1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9474624"/>
              </p:ext>
            </p:extLst>
          </p:nvPr>
        </p:nvGraphicFramePr>
        <p:xfrm>
          <a:off x="113643" y="1023929"/>
          <a:ext cx="8775020" cy="5093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7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96716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5829228"/>
              </p:ext>
            </p:extLst>
          </p:nvPr>
        </p:nvGraphicFramePr>
        <p:xfrm>
          <a:off x="115927" y="916901"/>
          <a:ext cx="8665554" cy="506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43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2915583"/>
              </p:ext>
            </p:extLst>
          </p:nvPr>
        </p:nvGraphicFramePr>
        <p:xfrm>
          <a:off x="255173" y="1063254"/>
          <a:ext cx="8665554" cy="4396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447674"/>
              </p:ext>
            </p:extLst>
          </p:nvPr>
        </p:nvGraphicFramePr>
        <p:xfrm>
          <a:off x="244540" y="697093"/>
          <a:ext cx="8665554" cy="2062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B25CA6B-F744-48FA-A6FA-B3F23C91AC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279" b="29121"/>
          <a:stretch/>
        </p:blipFill>
        <p:spPr>
          <a:xfrm>
            <a:off x="3349256" y="2228186"/>
            <a:ext cx="4455042" cy="37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5303279"/>
              </p:ext>
            </p:extLst>
          </p:nvPr>
        </p:nvGraphicFramePr>
        <p:xfrm>
          <a:off x="148848" y="697093"/>
          <a:ext cx="8665554" cy="2062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3F0F38A-B799-485F-956B-ABE317E8B6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995" b="23747"/>
          <a:stretch/>
        </p:blipFill>
        <p:spPr>
          <a:xfrm>
            <a:off x="946298" y="1828798"/>
            <a:ext cx="6966431" cy="40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448146"/>
              </p:ext>
            </p:extLst>
          </p:nvPr>
        </p:nvGraphicFramePr>
        <p:xfrm>
          <a:off x="170112" y="584788"/>
          <a:ext cx="8665554" cy="403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83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325184"/>
              </p:ext>
            </p:extLst>
          </p:nvPr>
        </p:nvGraphicFramePr>
        <p:xfrm>
          <a:off x="95684" y="563523"/>
          <a:ext cx="8665554" cy="4710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1DFC7DFB-9EBB-4AFE-A449-15FF2A8C42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643" r="29186" b="45398"/>
          <a:stretch/>
        </p:blipFill>
        <p:spPr>
          <a:xfrm>
            <a:off x="95684" y="1470583"/>
            <a:ext cx="4986679" cy="15148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EF4F3F2-C930-4248-A146-5ECC6998CC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476" b="8792"/>
          <a:stretch/>
        </p:blipFill>
        <p:spPr>
          <a:xfrm>
            <a:off x="1616149" y="2498258"/>
            <a:ext cx="6932428" cy="32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794520"/>
              </p:ext>
            </p:extLst>
          </p:nvPr>
        </p:nvGraphicFramePr>
        <p:xfrm>
          <a:off x="114550" y="821920"/>
          <a:ext cx="8774113" cy="509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3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559645"/>
              </p:ext>
            </p:extLst>
          </p:nvPr>
        </p:nvGraphicFramePr>
        <p:xfrm>
          <a:off x="57274" y="818707"/>
          <a:ext cx="8774113" cy="454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70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220786"/>
              </p:ext>
            </p:extLst>
          </p:nvPr>
        </p:nvGraphicFramePr>
        <p:xfrm>
          <a:off x="57274" y="818707"/>
          <a:ext cx="8774113" cy="454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10CA7DDF-3DAC-4D58-A65B-32A5B9DFC5E7}"/>
              </a:ext>
            </a:extLst>
          </p:cNvPr>
          <p:cNvGrpSpPr/>
          <p:nvPr/>
        </p:nvGrpSpPr>
        <p:grpSpPr>
          <a:xfrm>
            <a:off x="57274" y="1699770"/>
            <a:ext cx="3346117" cy="2133057"/>
            <a:chOff x="57274" y="1791650"/>
            <a:chExt cx="3346117" cy="2133057"/>
          </a:xfrm>
        </p:grpSpPr>
        <p:pic>
          <p:nvPicPr>
            <p:cNvPr id="3" name="Imagem 2" title="rrrrrr">
              <a:extLst>
                <a:ext uri="{FF2B5EF4-FFF2-40B4-BE49-F238E27FC236}">
                  <a16:creationId xmlns:a16="http://schemas.microsoft.com/office/drawing/2014/main" xmlns="" id="{7624C744-8ADC-414C-8EA7-7AD01865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2042" y="2160982"/>
              <a:ext cx="3281349" cy="1763725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DF432314-7EC9-4869-B8FB-D744065E308C}"/>
                </a:ext>
              </a:extLst>
            </p:cNvPr>
            <p:cNvSpPr txBox="1"/>
            <p:nvPr/>
          </p:nvSpPr>
          <p:spPr>
            <a:xfrm>
              <a:off x="57274" y="1791650"/>
              <a:ext cx="1932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Arquivo a importar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4D9813BF-C800-41B1-928C-62DD3F27770A}"/>
              </a:ext>
            </a:extLst>
          </p:cNvPr>
          <p:cNvGrpSpPr/>
          <p:nvPr/>
        </p:nvGrpSpPr>
        <p:grpSpPr>
          <a:xfrm>
            <a:off x="3776925" y="1699770"/>
            <a:ext cx="4162130" cy="4123305"/>
            <a:chOff x="3776925" y="1699770"/>
            <a:chExt cx="4162130" cy="412330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xmlns="" id="{98DCB006-60F7-4E15-89F3-7736D2291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5608" b="19936"/>
            <a:stretch/>
          </p:blipFill>
          <p:spPr>
            <a:xfrm>
              <a:off x="3872735" y="2069102"/>
              <a:ext cx="4066320" cy="3753973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xmlns="" id="{48B7D8E3-CB0E-4333-944D-988183002AC0}"/>
                </a:ext>
              </a:extLst>
            </p:cNvPr>
            <p:cNvSpPr txBox="1"/>
            <p:nvPr/>
          </p:nvSpPr>
          <p:spPr>
            <a:xfrm>
              <a:off x="3776925" y="1699770"/>
              <a:ext cx="3548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Funcionalidade de Dados tradicional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60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642114"/>
              </p:ext>
            </p:extLst>
          </p:nvPr>
        </p:nvGraphicFramePr>
        <p:xfrm>
          <a:off x="57274" y="1047308"/>
          <a:ext cx="8774113" cy="3893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872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5884382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do Curso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86CC7F72-5798-4D04-9B93-D407A18B7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8392506"/>
              </p:ext>
            </p:extLst>
          </p:nvPr>
        </p:nvGraphicFramePr>
        <p:xfrm>
          <a:off x="255161" y="797443"/>
          <a:ext cx="8463537" cy="51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13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2745214"/>
              </p:ext>
            </p:extLst>
          </p:nvPr>
        </p:nvGraphicFramePr>
        <p:xfrm>
          <a:off x="57274" y="818708"/>
          <a:ext cx="8774113" cy="185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FA970951-D398-44E1-8401-8AEBE9250B14}"/>
              </a:ext>
            </a:extLst>
          </p:cNvPr>
          <p:cNvGrpSpPr/>
          <p:nvPr/>
        </p:nvGrpSpPr>
        <p:grpSpPr>
          <a:xfrm>
            <a:off x="57274" y="2428784"/>
            <a:ext cx="2768900" cy="2798004"/>
            <a:chOff x="119810" y="2193114"/>
            <a:chExt cx="2768900" cy="279800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11442AB3-4FB3-4BB4-BFD8-ECABFFB17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494" y="2562446"/>
              <a:ext cx="1794244" cy="2428672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xmlns="" id="{EF843A8A-E123-4556-8F77-03B07F6A21DF}"/>
                </a:ext>
              </a:extLst>
            </p:cNvPr>
            <p:cNvSpPr txBox="1"/>
            <p:nvPr/>
          </p:nvSpPr>
          <p:spPr>
            <a:xfrm>
              <a:off x="119810" y="2193114"/>
              <a:ext cx="2768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Parametrização dos campos</a:t>
              </a:r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F6DCCEB-B3EF-4954-997F-C08EEFC01B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467"/>
          <a:stretch/>
        </p:blipFill>
        <p:spPr>
          <a:xfrm>
            <a:off x="3342186" y="2936615"/>
            <a:ext cx="5329303" cy="296610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FCD42E88-953A-4ED6-816D-7C013979105C}"/>
              </a:ext>
            </a:extLst>
          </p:cNvPr>
          <p:cNvSpPr txBox="1"/>
          <p:nvPr/>
        </p:nvSpPr>
        <p:spPr>
          <a:xfrm>
            <a:off x="3342186" y="2290284"/>
            <a:ext cx="532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Consulta Power Query lendo arquivos de mesmo formato de uma pasta, usando a parametrização</a:t>
            </a:r>
          </a:p>
        </p:txBody>
      </p:sp>
    </p:spTree>
    <p:extLst>
      <p:ext uri="{BB962C8B-B14F-4D97-AF65-F5344CB8AC3E}">
        <p14:creationId xmlns:p14="http://schemas.microsoft.com/office/powerpoint/2010/main" val="32295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811128"/>
              </p:ext>
            </p:extLst>
          </p:nvPr>
        </p:nvGraphicFramePr>
        <p:xfrm>
          <a:off x="57274" y="818708"/>
          <a:ext cx="8774113" cy="185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4BBB51C-6850-4C63-9C8E-540CAA37DE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041" b="27579"/>
          <a:stretch/>
        </p:blipFill>
        <p:spPr>
          <a:xfrm>
            <a:off x="4074798" y="2205873"/>
            <a:ext cx="4267923" cy="39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7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672282"/>
              </p:ext>
            </p:extLst>
          </p:nvPr>
        </p:nvGraphicFramePr>
        <p:xfrm>
          <a:off x="57274" y="818708"/>
          <a:ext cx="8774113" cy="185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CCD69C1-0CEB-4367-B3F5-C01BC9491F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963" r="55258" b="22068"/>
          <a:stretch/>
        </p:blipFill>
        <p:spPr>
          <a:xfrm>
            <a:off x="2026764" y="2818615"/>
            <a:ext cx="4091233" cy="296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991097"/>
              </p:ext>
            </p:extLst>
          </p:nvPr>
        </p:nvGraphicFramePr>
        <p:xfrm>
          <a:off x="57274" y="818708"/>
          <a:ext cx="8774113" cy="1405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7"/>
          <a:srcRect t="14445" b="58132"/>
          <a:stretch/>
        </p:blipFill>
        <p:spPr>
          <a:xfrm>
            <a:off x="0" y="2716823"/>
            <a:ext cx="9144000" cy="15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5980472"/>
              </p:ext>
            </p:extLst>
          </p:nvPr>
        </p:nvGraphicFramePr>
        <p:xfrm>
          <a:off x="57274" y="818707"/>
          <a:ext cx="8774113" cy="2583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l="-1" t="20504" r="1732" b="58928"/>
          <a:stretch/>
        </p:blipFill>
        <p:spPr>
          <a:xfrm>
            <a:off x="57274" y="3402623"/>
            <a:ext cx="8985738" cy="11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116817"/>
              </p:ext>
            </p:extLst>
          </p:nvPr>
        </p:nvGraphicFramePr>
        <p:xfrm>
          <a:off x="57274" y="460510"/>
          <a:ext cx="9086726" cy="180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7"/>
          <a:srcRect t="20982" b="18590"/>
          <a:stretch/>
        </p:blipFill>
        <p:spPr>
          <a:xfrm>
            <a:off x="407405" y="3550540"/>
            <a:ext cx="7894622" cy="287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189079498"/>
              </p:ext>
            </p:extLst>
          </p:nvPr>
        </p:nvGraphicFramePr>
        <p:xfrm>
          <a:off x="90854" y="825500"/>
          <a:ext cx="8877300" cy="2313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/>
          <a:srcRect t="18380" r="55688" b="19936"/>
          <a:stretch/>
        </p:blipFill>
        <p:spPr>
          <a:xfrm>
            <a:off x="1002323" y="3138854"/>
            <a:ext cx="6673362" cy="32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121909"/>
              </p:ext>
            </p:extLst>
          </p:nvPr>
        </p:nvGraphicFramePr>
        <p:xfrm>
          <a:off x="57274" y="460510"/>
          <a:ext cx="9086726" cy="180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s://elazungu.files.wordpress.com/2011/10/sizing1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51" y="2702441"/>
            <a:ext cx="5053960" cy="268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94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542693"/>
              </p:ext>
            </p:extLst>
          </p:nvPr>
        </p:nvGraphicFramePr>
        <p:xfrm>
          <a:off x="57274" y="1023218"/>
          <a:ext cx="9086726" cy="224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59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522030"/>
              </p:ext>
            </p:extLst>
          </p:nvPr>
        </p:nvGraphicFramePr>
        <p:xfrm>
          <a:off x="57274" y="460510"/>
          <a:ext cx="9086726" cy="180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/>
          <p:cNvSpPr/>
          <p:nvPr/>
        </p:nvSpPr>
        <p:spPr>
          <a:xfrm>
            <a:off x="1371600" y="3033346"/>
            <a:ext cx="1099038" cy="65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1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71600" y="4051789"/>
            <a:ext cx="1099038" cy="65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2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71600" y="5158154"/>
            <a:ext cx="1099038" cy="65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3</a:t>
            </a:r>
          </a:p>
        </p:txBody>
      </p:sp>
      <p:pic>
        <p:nvPicPr>
          <p:cNvPr id="2050" name="Picture 2" descr="Resultado de imagem para exc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920" y="3033346"/>
            <a:ext cx="616684" cy="61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m para exc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735" y="3851335"/>
            <a:ext cx="616684" cy="61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angulado 4"/>
          <p:cNvCxnSpPr>
            <a:stCxn id="3" idx="3"/>
            <a:endCxn id="2050" idx="1"/>
          </p:cNvCxnSpPr>
          <p:nvPr/>
        </p:nvCxnSpPr>
        <p:spPr>
          <a:xfrm flipV="1">
            <a:off x="2470638" y="3341688"/>
            <a:ext cx="3205282" cy="1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do 12"/>
          <p:cNvCxnSpPr>
            <a:stCxn id="3" idx="3"/>
            <a:endCxn id="10" idx="1"/>
          </p:cNvCxnSpPr>
          <p:nvPr/>
        </p:nvCxnSpPr>
        <p:spPr>
          <a:xfrm>
            <a:off x="2470638" y="3358662"/>
            <a:ext cx="3205097" cy="80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do 4"/>
          <p:cNvCxnSpPr>
            <a:stCxn id="7" idx="3"/>
            <a:endCxn id="2050" idx="1"/>
          </p:cNvCxnSpPr>
          <p:nvPr/>
        </p:nvCxnSpPr>
        <p:spPr>
          <a:xfrm flipV="1">
            <a:off x="2470638" y="3341688"/>
            <a:ext cx="3205282" cy="1035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4"/>
          <p:cNvCxnSpPr>
            <a:stCxn id="7" idx="3"/>
            <a:endCxn id="10" idx="1"/>
          </p:cNvCxnSpPr>
          <p:nvPr/>
        </p:nvCxnSpPr>
        <p:spPr>
          <a:xfrm flipV="1">
            <a:off x="2470638" y="4159677"/>
            <a:ext cx="3205097" cy="21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do 4"/>
          <p:cNvCxnSpPr>
            <a:stCxn id="8" idx="3"/>
            <a:endCxn id="2050" idx="1"/>
          </p:cNvCxnSpPr>
          <p:nvPr/>
        </p:nvCxnSpPr>
        <p:spPr>
          <a:xfrm flipV="1">
            <a:off x="2470638" y="3341688"/>
            <a:ext cx="3205282" cy="2141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4"/>
          <p:cNvCxnSpPr>
            <a:stCxn id="8" idx="3"/>
            <a:endCxn id="10" idx="1"/>
          </p:cNvCxnSpPr>
          <p:nvPr/>
        </p:nvCxnSpPr>
        <p:spPr>
          <a:xfrm flipV="1">
            <a:off x="2470638" y="4159677"/>
            <a:ext cx="3205097" cy="132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62" y="2919150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93" y="3490364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056" y="3395086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86" y="3555903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06" y="3199598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83" y="3897526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Resultado de imagem para exc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458" y="4669324"/>
            <a:ext cx="616684" cy="61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Resultado de imagem para exc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979" y="5486248"/>
            <a:ext cx="616684" cy="61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Conector angulado 4"/>
          <p:cNvCxnSpPr>
            <a:stCxn id="3" idx="3"/>
            <a:endCxn id="55" idx="1"/>
          </p:cNvCxnSpPr>
          <p:nvPr/>
        </p:nvCxnSpPr>
        <p:spPr>
          <a:xfrm>
            <a:off x="2470638" y="3358662"/>
            <a:ext cx="3192820" cy="161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angulado 4"/>
          <p:cNvCxnSpPr>
            <a:stCxn id="3" idx="3"/>
            <a:endCxn id="56" idx="1"/>
          </p:cNvCxnSpPr>
          <p:nvPr/>
        </p:nvCxnSpPr>
        <p:spPr>
          <a:xfrm>
            <a:off x="2470638" y="3358662"/>
            <a:ext cx="3191341" cy="2435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angulado 4"/>
          <p:cNvCxnSpPr>
            <a:stCxn id="7" idx="3"/>
            <a:endCxn id="55" idx="1"/>
          </p:cNvCxnSpPr>
          <p:nvPr/>
        </p:nvCxnSpPr>
        <p:spPr>
          <a:xfrm>
            <a:off x="2470638" y="4377105"/>
            <a:ext cx="3192820" cy="600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angulado 4"/>
          <p:cNvCxnSpPr>
            <a:endCxn id="56" idx="1"/>
          </p:cNvCxnSpPr>
          <p:nvPr/>
        </p:nvCxnSpPr>
        <p:spPr>
          <a:xfrm>
            <a:off x="2451122" y="4396270"/>
            <a:ext cx="3210857" cy="139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angulado 4"/>
          <p:cNvCxnSpPr>
            <a:stCxn id="8" idx="3"/>
            <a:endCxn id="55" idx="1"/>
          </p:cNvCxnSpPr>
          <p:nvPr/>
        </p:nvCxnSpPr>
        <p:spPr>
          <a:xfrm flipV="1">
            <a:off x="2470638" y="4977666"/>
            <a:ext cx="3192820" cy="50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angulado 4"/>
          <p:cNvCxnSpPr>
            <a:stCxn id="8" idx="3"/>
            <a:endCxn id="56" idx="1"/>
          </p:cNvCxnSpPr>
          <p:nvPr/>
        </p:nvCxnSpPr>
        <p:spPr>
          <a:xfrm>
            <a:off x="2470638" y="5483470"/>
            <a:ext cx="3191341" cy="31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48" y="4595478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12" y="5112330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00" y="4667740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91" y="4817764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79" y="4946819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6" descr="http://static.ccm2.net/br.ccm.net/faq/images/37089-aLdLvbY5FNihRpNY-s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48" y="5361501"/>
            <a:ext cx="603983" cy="60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56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Conceitos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1622119"/>
              </p:ext>
            </p:extLst>
          </p:nvPr>
        </p:nvGraphicFramePr>
        <p:xfrm>
          <a:off x="176042" y="697093"/>
          <a:ext cx="8665554" cy="506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29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390A6C-EB6A-4CED-A5F3-E348F7F8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 – Problemas do uso tradicional</a:t>
            </a:r>
            <a:endParaRPr lang="pt-BR" dirty="0"/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xmlns="" id="{EF115FBD-DBDC-4157-9BA3-73ECADBF1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872707"/>
              </p:ext>
            </p:extLst>
          </p:nvPr>
        </p:nvGraphicFramePr>
        <p:xfrm>
          <a:off x="57274" y="460510"/>
          <a:ext cx="9086726" cy="180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/>
          <p:cNvSpPr/>
          <p:nvPr/>
        </p:nvSpPr>
        <p:spPr>
          <a:xfrm>
            <a:off x="457200" y="2999399"/>
            <a:ext cx="1099038" cy="65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1</a:t>
            </a:r>
          </a:p>
        </p:txBody>
      </p:sp>
      <p:sp>
        <p:nvSpPr>
          <p:cNvPr id="7" name="Retângulo 6"/>
          <p:cNvSpPr/>
          <p:nvPr/>
        </p:nvSpPr>
        <p:spPr>
          <a:xfrm>
            <a:off x="457200" y="3851335"/>
            <a:ext cx="1099038" cy="65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2</a:t>
            </a:r>
          </a:p>
        </p:txBody>
      </p:sp>
      <p:sp>
        <p:nvSpPr>
          <p:cNvPr id="8" name="Retângulo 7"/>
          <p:cNvSpPr/>
          <p:nvPr/>
        </p:nvSpPr>
        <p:spPr>
          <a:xfrm>
            <a:off x="457200" y="4705713"/>
            <a:ext cx="1099038" cy="650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3</a:t>
            </a:r>
          </a:p>
        </p:txBody>
      </p:sp>
      <p:pic>
        <p:nvPicPr>
          <p:cNvPr id="37" name="Picture 6" descr="Resultado de imagem para power pivot logo">
            <a:extLst>
              <a:ext uri="{FF2B5EF4-FFF2-40B4-BE49-F238E27FC236}">
                <a16:creationId xmlns:a16="http://schemas.microsoft.com/office/drawing/2014/main" xmlns="" id="{7C7C50AB-69E9-4121-BFE1-9D66D98D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37" y="3782275"/>
            <a:ext cx="2277784" cy="766854"/>
          </a:xfrm>
          <a:prstGeom prst="rect">
            <a:avLst/>
          </a:prstGeom>
          <a:noFill/>
          <a:ln w="88900">
            <a:solidFill>
              <a:srgbClr val="0050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angulado 14"/>
          <p:cNvCxnSpPr>
            <a:stCxn id="3" idx="3"/>
            <a:endCxn id="37" idx="1"/>
          </p:cNvCxnSpPr>
          <p:nvPr/>
        </p:nvCxnSpPr>
        <p:spPr>
          <a:xfrm>
            <a:off x="1556238" y="3324715"/>
            <a:ext cx="2165499" cy="84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do 14"/>
          <p:cNvCxnSpPr>
            <a:stCxn id="7" idx="3"/>
            <a:endCxn id="37" idx="1"/>
          </p:cNvCxnSpPr>
          <p:nvPr/>
        </p:nvCxnSpPr>
        <p:spPr>
          <a:xfrm flipV="1">
            <a:off x="1556238" y="4165702"/>
            <a:ext cx="2165499" cy="10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angulado 14"/>
          <p:cNvCxnSpPr>
            <a:stCxn id="8" idx="3"/>
            <a:endCxn id="37" idx="1"/>
          </p:cNvCxnSpPr>
          <p:nvPr/>
        </p:nvCxnSpPr>
        <p:spPr>
          <a:xfrm flipV="1">
            <a:off x="1556238" y="4165702"/>
            <a:ext cx="2165499" cy="865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Resultado de imagem para power query">
            <a:extLst>
              <a:ext uri="{FF2B5EF4-FFF2-40B4-BE49-F238E27FC236}">
                <a16:creationId xmlns:a16="http://schemas.microsoft.com/office/drawing/2014/main" xmlns="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38" y="3487087"/>
            <a:ext cx="743237" cy="4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esultado de imagem para power query">
            <a:extLst>
              <a:ext uri="{FF2B5EF4-FFF2-40B4-BE49-F238E27FC236}">
                <a16:creationId xmlns:a16="http://schemas.microsoft.com/office/drawing/2014/main" xmlns="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59" y="4003701"/>
            <a:ext cx="743237" cy="4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Resultado de imagem para power query">
            <a:extLst>
              <a:ext uri="{FF2B5EF4-FFF2-40B4-BE49-F238E27FC236}">
                <a16:creationId xmlns:a16="http://schemas.microsoft.com/office/drawing/2014/main" xmlns="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37" y="4560078"/>
            <a:ext cx="743237" cy="41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xmlns="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5593" y="2915410"/>
            <a:ext cx="1133475" cy="676275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xmlns="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5593" y="3874598"/>
            <a:ext cx="1133475" cy="676275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xmlns="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5593" y="4833786"/>
            <a:ext cx="1133475" cy="676275"/>
          </a:xfrm>
          <a:prstGeom prst="rect">
            <a:avLst/>
          </a:prstGeom>
        </p:spPr>
      </p:pic>
      <p:cxnSp>
        <p:nvCxnSpPr>
          <p:cNvPr id="38" name="Conector angulado 37"/>
          <p:cNvCxnSpPr>
            <a:stCxn id="37" idx="3"/>
            <a:endCxn id="57" idx="1"/>
          </p:cNvCxnSpPr>
          <p:nvPr/>
        </p:nvCxnSpPr>
        <p:spPr>
          <a:xfrm flipV="1">
            <a:off x="5999521" y="3253548"/>
            <a:ext cx="1246072" cy="91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angulado 37"/>
          <p:cNvCxnSpPr>
            <a:stCxn id="37" idx="3"/>
            <a:endCxn id="58" idx="1"/>
          </p:cNvCxnSpPr>
          <p:nvPr/>
        </p:nvCxnSpPr>
        <p:spPr>
          <a:xfrm>
            <a:off x="5999521" y="4165702"/>
            <a:ext cx="1246072" cy="47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angulado 37"/>
          <p:cNvCxnSpPr>
            <a:stCxn id="37" idx="3"/>
            <a:endCxn id="59" idx="1"/>
          </p:cNvCxnSpPr>
          <p:nvPr/>
        </p:nvCxnSpPr>
        <p:spPr>
          <a:xfrm>
            <a:off x="5999521" y="4165702"/>
            <a:ext cx="1246072" cy="100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BI Self Service 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739815"/>
              </p:ext>
            </p:extLst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D6847647-8656-4B6C-86E7-1A283269FA94}"/>
              </a:ext>
            </a:extLst>
          </p:cNvPr>
          <p:cNvSpPr/>
          <p:nvPr/>
        </p:nvSpPr>
        <p:spPr>
          <a:xfrm>
            <a:off x="88185" y="1906129"/>
            <a:ext cx="1637414" cy="114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Externo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xmlns="" id="{998870CA-396A-45F4-B35E-5F8DF3268189}"/>
              </a:ext>
            </a:extLst>
          </p:cNvPr>
          <p:cNvCxnSpPr>
            <a:cxnSpLocks/>
            <a:stCxn id="3" idx="3"/>
            <a:endCxn id="2052" idx="1"/>
          </p:cNvCxnSpPr>
          <p:nvPr/>
        </p:nvCxnSpPr>
        <p:spPr>
          <a:xfrm>
            <a:off x="1725599" y="2476500"/>
            <a:ext cx="454483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m para power query">
            <a:extLst>
              <a:ext uri="{FF2B5EF4-FFF2-40B4-BE49-F238E27FC236}">
                <a16:creationId xmlns:a16="http://schemas.microsoft.com/office/drawing/2014/main" xmlns="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82" y="1906129"/>
            <a:ext cx="2031884" cy="11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power pivot logo">
            <a:extLst>
              <a:ext uri="{FF2B5EF4-FFF2-40B4-BE49-F238E27FC236}">
                <a16:creationId xmlns:a16="http://schemas.microsoft.com/office/drawing/2014/main" xmlns="" id="{7C7C50AB-69E9-4121-BFE1-9D66D98D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26" y="1999067"/>
            <a:ext cx="2836235" cy="954866"/>
          </a:xfrm>
          <a:prstGeom prst="rect">
            <a:avLst/>
          </a:prstGeom>
          <a:noFill/>
          <a:ln w="88900">
            <a:solidFill>
              <a:srgbClr val="0050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6FDB50C1-F7A2-4796-B804-FCDF039897F1}"/>
              </a:ext>
            </a:extLst>
          </p:cNvPr>
          <p:cNvSpPr/>
          <p:nvPr/>
        </p:nvSpPr>
        <p:spPr>
          <a:xfrm>
            <a:off x="1892587" y="903767"/>
            <a:ext cx="6687887" cy="47102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4000" b="1" dirty="0">
                <a:solidFill>
                  <a:srgbClr val="005024"/>
                </a:solidFill>
              </a:rPr>
              <a:t>Ambiente do Excel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xmlns="" id="{8C27F857-4367-4DEC-BA84-DDBB6A9D4F60}"/>
              </a:ext>
            </a:extLst>
          </p:cNvPr>
          <p:cNvCxnSpPr>
            <a:cxnSpLocks/>
            <a:stCxn id="2052" idx="3"/>
            <a:endCxn id="2054" idx="1"/>
          </p:cNvCxnSpPr>
          <p:nvPr/>
        </p:nvCxnSpPr>
        <p:spPr>
          <a:xfrm flipV="1">
            <a:off x="4211966" y="2476500"/>
            <a:ext cx="1199560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C5B1014E-BB60-4EAA-BBD6-17C25B569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45" y="3353538"/>
            <a:ext cx="2437359" cy="1443573"/>
          </a:xfrm>
          <a:prstGeom prst="rect">
            <a:avLst/>
          </a:prstGeom>
        </p:spPr>
      </p:pic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xmlns="" id="{2A68CD5C-DEB8-4FBC-9378-9EE1F3EA1EE1}"/>
              </a:ext>
            </a:extLst>
          </p:cNvPr>
          <p:cNvCxnSpPr>
            <a:cxnSpLocks/>
            <a:stCxn id="18" idx="0"/>
            <a:endCxn id="2052" idx="2"/>
          </p:cNvCxnSpPr>
          <p:nvPr/>
        </p:nvCxnSpPr>
        <p:spPr>
          <a:xfrm rot="16200000" flipV="1">
            <a:off x="3043788" y="3201300"/>
            <a:ext cx="30447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062" y="3737680"/>
            <a:ext cx="1133475" cy="6762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xmlns="" id="{4901FA74-C0F2-4024-8173-918B70091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2907" y="3726219"/>
            <a:ext cx="1133475" cy="6762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024B4718-625E-4954-9730-8F239D438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382" y="3735238"/>
            <a:ext cx="1133475" cy="67627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xmlns="" id="{92812B99-6CB5-41BF-BFBE-05331E2AB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745" y="3505938"/>
            <a:ext cx="2437359" cy="144357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DD23961C-28D7-49B7-90E7-4E6657451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145" y="3658338"/>
            <a:ext cx="2437359" cy="1443573"/>
          </a:xfrm>
          <a:prstGeom prst="rect">
            <a:avLst/>
          </a:prstGeom>
        </p:spPr>
      </p:pic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xmlns="" id="{1D89C212-727D-4BF1-A59B-A7D3B0C32255}"/>
              </a:ext>
            </a:extLst>
          </p:cNvPr>
          <p:cNvCxnSpPr>
            <a:cxnSpLocks/>
            <a:stCxn id="2054" idx="2"/>
            <a:endCxn id="24" idx="0"/>
          </p:cNvCxnSpPr>
          <p:nvPr/>
        </p:nvCxnSpPr>
        <p:spPr>
          <a:xfrm rot="5400000">
            <a:off x="5860849" y="2768884"/>
            <a:ext cx="783747" cy="1153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xmlns="" id="{ED68FAEC-B636-485D-B53A-A486E46AA025}"/>
              </a:ext>
            </a:extLst>
          </p:cNvPr>
          <p:cNvCxnSpPr>
            <a:cxnSpLocks/>
            <a:stCxn id="2054" idx="2"/>
            <a:endCxn id="25" idx="0"/>
          </p:cNvCxnSpPr>
          <p:nvPr/>
        </p:nvCxnSpPr>
        <p:spPr>
          <a:xfrm rot="16200000" flipH="1">
            <a:off x="6443501" y="3340075"/>
            <a:ext cx="77228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xmlns="" id="{A7BFDA8D-4F7A-4F43-B84F-AD8DC9476601}"/>
              </a:ext>
            </a:extLst>
          </p:cNvPr>
          <p:cNvCxnSpPr>
            <a:cxnSpLocks/>
            <a:stCxn id="2054" idx="2"/>
            <a:endCxn id="26" idx="0"/>
          </p:cNvCxnSpPr>
          <p:nvPr/>
        </p:nvCxnSpPr>
        <p:spPr>
          <a:xfrm rot="16200000" flipH="1">
            <a:off x="7005730" y="2777847"/>
            <a:ext cx="781305" cy="113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" y="0"/>
            <a:ext cx="9064867" cy="697093"/>
          </a:xfrm>
        </p:spPr>
        <p:txBody>
          <a:bodyPr>
            <a:no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BI Self Service – variação com repositório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D6847647-8656-4B6C-86E7-1A283269FA94}"/>
              </a:ext>
            </a:extLst>
          </p:cNvPr>
          <p:cNvSpPr/>
          <p:nvPr/>
        </p:nvSpPr>
        <p:spPr>
          <a:xfrm>
            <a:off x="88185" y="2460053"/>
            <a:ext cx="1637414" cy="114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Externo</a:t>
            </a:r>
          </a:p>
        </p:txBody>
      </p:sp>
      <p:cxnSp>
        <p:nvCxnSpPr>
          <p:cNvPr id="5" name="Conector: Angulado 5">
            <a:extLst>
              <a:ext uri="{FF2B5EF4-FFF2-40B4-BE49-F238E27FC236}">
                <a16:creationId xmlns:a16="http://schemas.microsoft.com/office/drawing/2014/main" xmlns="" id="{998870CA-396A-45F4-B35E-5F8DF326818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25599" y="3030424"/>
            <a:ext cx="454483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Resultado de imagem para power query">
            <a:extLst>
              <a:ext uri="{FF2B5EF4-FFF2-40B4-BE49-F238E27FC236}">
                <a16:creationId xmlns:a16="http://schemas.microsoft.com/office/drawing/2014/main" xmlns="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82" y="2460053"/>
            <a:ext cx="2031884" cy="11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m para power pivot logo">
            <a:extLst>
              <a:ext uri="{FF2B5EF4-FFF2-40B4-BE49-F238E27FC236}">
                <a16:creationId xmlns:a16="http://schemas.microsoft.com/office/drawing/2014/main" xmlns="" id="{7C7C50AB-69E9-4121-BFE1-9D66D98D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26" y="2552991"/>
            <a:ext cx="2836235" cy="954866"/>
          </a:xfrm>
          <a:prstGeom prst="rect">
            <a:avLst/>
          </a:prstGeom>
          <a:noFill/>
          <a:ln w="88900">
            <a:solidFill>
              <a:srgbClr val="0050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6FDB50C1-F7A2-4796-B804-FCDF039897F1}"/>
              </a:ext>
            </a:extLst>
          </p:cNvPr>
          <p:cNvSpPr/>
          <p:nvPr/>
        </p:nvSpPr>
        <p:spPr>
          <a:xfrm>
            <a:off x="1892587" y="1457691"/>
            <a:ext cx="6687887" cy="47102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4000" b="1" dirty="0">
                <a:solidFill>
                  <a:srgbClr val="005024"/>
                </a:solidFill>
              </a:rPr>
              <a:t>Ambiente do Excel</a:t>
            </a:r>
          </a:p>
        </p:txBody>
      </p:sp>
      <p:cxnSp>
        <p:nvCxnSpPr>
          <p:cNvPr id="10" name="Conector: Angulado 14">
            <a:extLst>
              <a:ext uri="{FF2B5EF4-FFF2-40B4-BE49-F238E27FC236}">
                <a16:creationId xmlns:a16="http://schemas.microsoft.com/office/drawing/2014/main" xmlns="" id="{8C27F857-4367-4DEC-BA84-DDBB6A9D4F6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211966" y="3030424"/>
            <a:ext cx="1199560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C5B1014E-BB60-4EAA-BBD6-17C25B569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45" y="3907462"/>
            <a:ext cx="2437359" cy="1443573"/>
          </a:xfrm>
          <a:prstGeom prst="rect">
            <a:avLst/>
          </a:prstGeom>
        </p:spPr>
      </p:pic>
      <p:cxnSp>
        <p:nvCxnSpPr>
          <p:cNvPr id="12" name="Conector: Angulado 21">
            <a:extLst>
              <a:ext uri="{FF2B5EF4-FFF2-40B4-BE49-F238E27FC236}">
                <a16:creationId xmlns:a16="http://schemas.microsoft.com/office/drawing/2014/main" xmlns="" id="{2A68CD5C-DEB8-4FBC-9378-9EE1F3EA1EE1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rot="16200000" flipV="1">
            <a:off x="3043788" y="3755224"/>
            <a:ext cx="30447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062" y="4291604"/>
            <a:ext cx="1133475" cy="6762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4901FA74-C0F2-4024-8173-918B70091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2907" y="4280143"/>
            <a:ext cx="1133475" cy="6762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024B4718-625E-4954-9730-8F239D438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382" y="4289162"/>
            <a:ext cx="1133475" cy="6762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92812B99-6CB5-41BF-BFBE-05331E2AB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745" y="4059862"/>
            <a:ext cx="2437359" cy="144357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DD23961C-28D7-49B7-90E7-4E6657451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145" y="4212262"/>
            <a:ext cx="2437359" cy="1443573"/>
          </a:xfrm>
          <a:prstGeom prst="rect">
            <a:avLst/>
          </a:prstGeom>
        </p:spPr>
      </p:pic>
      <p:cxnSp>
        <p:nvCxnSpPr>
          <p:cNvPr id="18" name="Conector: Angulado 33">
            <a:extLst>
              <a:ext uri="{FF2B5EF4-FFF2-40B4-BE49-F238E27FC236}">
                <a16:creationId xmlns:a16="http://schemas.microsoft.com/office/drawing/2014/main" xmlns="" id="{1D89C212-727D-4BF1-A59B-A7D3B0C3225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5400000">
            <a:off x="5860849" y="3322808"/>
            <a:ext cx="783747" cy="1153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do 39">
            <a:extLst>
              <a:ext uri="{FF2B5EF4-FFF2-40B4-BE49-F238E27FC236}">
                <a16:creationId xmlns:a16="http://schemas.microsoft.com/office/drawing/2014/main" xmlns="" id="{ED68FAEC-B636-485D-B53A-A486E46AA025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16200000" flipH="1">
            <a:off x="6443501" y="3893999"/>
            <a:ext cx="77228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42">
            <a:extLst>
              <a:ext uri="{FF2B5EF4-FFF2-40B4-BE49-F238E27FC236}">
                <a16:creationId xmlns:a16="http://schemas.microsoft.com/office/drawing/2014/main" xmlns="" id="{A7BFDA8D-4F7A-4F43-B84F-AD8DC9476601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rot="16200000" flipH="1">
            <a:off x="7005730" y="3331771"/>
            <a:ext cx="781305" cy="113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lindro 2"/>
          <p:cNvSpPr/>
          <p:nvPr/>
        </p:nvSpPr>
        <p:spPr>
          <a:xfrm>
            <a:off x="171679" y="4388655"/>
            <a:ext cx="1470426" cy="15122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Repositório</a:t>
            </a:r>
          </a:p>
          <a:p>
            <a:pPr algn="ctr"/>
            <a:r>
              <a:rPr lang="pt-BR" dirty="0"/>
              <a:t>SQL Server/Access</a:t>
            </a:r>
          </a:p>
        </p:txBody>
      </p:sp>
      <p:cxnSp>
        <p:nvCxnSpPr>
          <p:cNvPr id="23" name="Conector angulado 22"/>
          <p:cNvCxnSpPr>
            <a:stCxn id="3" idx="1"/>
            <a:endCxn id="6" idx="2"/>
          </p:cNvCxnSpPr>
          <p:nvPr/>
        </p:nvCxnSpPr>
        <p:spPr>
          <a:xfrm rot="5400000" flipH="1" flipV="1">
            <a:off x="1658625" y="2851256"/>
            <a:ext cx="785667" cy="2289132"/>
          </a:xfrm>
          <a:prstGeom prst="bentConnector3">
            <a:avLst>
              <a:gd name="adj1" fmla="val 7685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36998" y="563389"/>
            <a:ext cx="8614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casos em que as planilhas do Excel não suportam o volume de informações, a manutenção dos dados é complexa demais para ser tratada por planilhas ou os dados são importados de forma incremental  </a:t>
            </a:r>
          </a:p>
        </p:txBody>
      </p:sp>
    </p:spTree>
    <p:extLst>
      <p:ext uri="{BB962C8B-B14F-4D97-AF65-F5344CB8AC3E}">
        <p14:creationId xmlns:p14="http://schemas.microsoft.com/office/powerpoint/2010/main" val="73838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" y="0"/>
            <a:ext cx="9064867" cy="697093"/>
          </a:xfrm>
        </p:spPr>
        <p:txBody>
          <a:bodyPr>
            <a:no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BI Corporativa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D6847647-8656-4B6C-86E7-1A283269FA94}"/>
              </a:ext>
            </a:extLst>
          </p:cNvPr>
          <p:cNvSpPr/>
          <p:nvPr/>
        </p:nvSpPr>
        <p:spPr>
          <a:xfrm>
            <a:off x="299552" y="3625132"/>
            <a:ext cx="1605401" cy="947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Externo</a:t>
            </a:r>
          </a:p>
        </p:txBody>
      </p:sp>
      <p:cxnSp>
        <p:nvCxnSpPr>
          <p:cNvPr id="5" name="Conector: Angulado 5">
            <a:extLst>
              <a:ext uri="{FF2B5EF4-FFF2-40B4-BE49-F238E27FC236}">
                <a16:creationId xmlns:a16="http://schemas.microsoft.com/office/drawing/2014/main" xmlns="" id="{998870CA-396A-45F4-B35E-5F8DF3268189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H="1">
            <a:off x="299551" y="2870132"/>
            <a:ext cx="132607" cy="1228836"/>
          </a:xfrm>
          <a:prstGeom prst="bentConnector3">
            <a:avLst>
              <a:gd name="adj1" fmla="val -1723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Resultado de imagem para power query">
            <a:extLst>
              <a:ext uri="{FF2B5EF4-FFF2-40B4-BE49-F238E27FC236}">
                <a16:creationId xmlns:a16="http://schemas.microsoft.com/office/drawing/2014/main" xmlns="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59" y="2491508"/>
            <a:ext cx="1346218" cy="7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6FDB50C1-F7A2-4796-B804-FCDF039897F1}"/>
              </a:ext>
            </a:extLst>
          </p:cNvPr>
          <p:cNvSpPr/>
          <p:nvPr/>
        </p:nvSpPr>
        <p:spPr>
          <a:xfrm>
            <a:off x="2161356" y="1936056"/>
            <a:ext cx="5964549" cy="4152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4000" b="1" dirty="0">
                <a:solidFill>
                  <a:srgbClr val="C00000"/>
                </a:solidFill>
              </a:rPr>
              <a:t>Ambiente corporativo de TI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259" y="6110983"/>
            <a:ext cx="1133475" cy="6762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4901FA74-C0F2-4024-8173-918B70091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104" y="6099522"/>
            <a:ext cx="1133475" cy="6762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024B4718-625E-4954-9730-8F239D438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579" y="6108541"/>
            <a:ext cx="1133475" cy="676275"/>
          </a:xfrm>
          <a:prstGeom prst="rect">
            <a:avLst/>
          </a:prstGeom>
        </p:spPr>
      </p:pic>
      <p:cxnSp>
        <p:nvCxnSpPr>
          <p:cNvPr id="18" name="Conector: Angulado 33">
            <a:extLst>
              <a:ext uri="{FF2B5EF4-FFF2-40B4-BE49-F238E27FC236}">
                <a16:creationId xmlns:a16="http://schemas.microsoft.com/office/drawing/2014/main" xmlns="" id="{1D89C212-727D-4BF1-A59B-A7D3B0C32255}"/>
              </a:ext>
            </a:extLst>
          </p:cNvPr>
          <p:cNvCxnSpPr>
            <a:cxnSpLocks/>
            <a:endCxn id="13" idx="0"/>
          </p:cNvCxnSpPr>
          <p:nvPr/>
        </p:nvCxnSpPr>
        <p:spPr>
          <a:xfrm rot="5400000">
            <a:off x="4805046" y="5142187"/>
            <a:ext cx="783747" cy="1153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do 39">
            <a:extLst>
              <a:ext uri="{FF2B5EF4-FFF2-40B4-BE49-F238E27FC236}">
                <a16:creationId xmlns:a16="http://schemas.microsoft.com/office/drawing/2014/main" xmlns="" id="{ED68FAEC-B636-485D-B53A-A486E46AA025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5387698" y="5713378"/>
            <a:ext cx="77228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42">
            <a:extLst>
              <a:ext uri="{FF2B5EF4-FFF2-40B4-BE49-F238E27FC236}">
                <a16:creationId xmlns:a16="http://schemas.microsoft.com/office/drawing/2014/main" xmlns="" id="{A7BFDA8D-4F7A-4F43-B84F-AD8DC94766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49928" y="5151150"/>
            <a:ext cx="781305" cy="113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49180" y="695931"/>
            <a:ext cx="901568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arquitetura Self-Service funciona com o poder de fogo do computador do usuário, que nem sempre é suficiente para lidar com volume grande de dados.</a:t>
            </a:r>
          </a:p>
          <a:p>
            <a:r>
              <a:rPr lang="pt-BR" dirty="0"/>
              <a:t>Além disso, ela não favorece o compartilhamento de informações através da empresa.</a:t>
            </a:r>
          </a:p>
          <a:p>
            <a:r>
              <a:rPr lang="pt-BR" sz="2000" b="1" dirty="0"/>
              <a:t>Esta arquitetura é o objetivo final  </a:t>
            </a:r>
          </a:p>
        </p:txBody>
      </p:sp>
      <p:pic>
        <p:nvPicPr>
          <p:cNvPr id="1026" name="Picture 2" descr="Usando Derived Column no Integration Services">
            <a:extLst>
              <a:ext uri="{FF2B5EF4-FFF2-40B4-BE49-F238E27FC236}">
                <a16:creationId xmlns:a16="http://schemas.microsoft.com/office/drawing/2014/main" xmlns="" id="{FD774514-AFCF-4D71-96FB-ABFE6B96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56" y="2875883"/>
            <a:ext cx="1694604" cy="847302"/>
          </a:xfrm>
          <a:prstGeom prst="rect">
            <a:avLst/>
          </a:prstGeom>
          <a:ln w="5715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xmlns="" id="{E9BD0AFD-DF48-45CF-BFFD-09850D1A41BF}"/>
              </a:ext>
            </a:extLst>
          </p:cNvPr>
          <p:cNvCxnSpPr>
            <a:cxnSpLocks/>
            <a:stCxn id="6" idx="3"/>
            <a:endCxn id="1026" idx="1"/>
          </p:cNvCxnSpPr>
          <p:nvPr/>
        </p:nvCxnSpPr>
        <p:spPr>
          <a:xfrm>
            <a:off x="1778377" y="2870132"/>
            <a:ext cx="865479" cy="4294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xmlns="" id="{765A687F-7F8B-4770-8582-C306447A6736}"/>
              </a:ext>
            </a:extLst>
          </p:cNvPr>
          <p:cNvCxnSpPr>
            <a:cxnSpLocks/>
            <a:stCxn id="4" idx="3"/>
            <a:endCxn id="1026" idx="1"/>
          </p:cNvCxnSpPr>
          <p:nvPr/>
        </p:nvCxnSpPr>
        <p:spPr>
          <a:xfrm flipV="1">
            <a:off x="1904953" y="3299534"/>
            <a:ext cx="738903" cy="799434"/>
          </a:xfrm>
          <a:prstGeom prst="bentConnector3">
            <a:avLst>
              <a:gd name="adj1" fmla="val 423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ow to Shrink SQL Server Database Log in Availability Groups using TSQL">
            <a:extLst>
              <a:ext uri="{FF2B5EF4-FFF2-40B4-BE49-F238E27FC236}">
                <a16:creationId xmlns:a16="http://schemas.microsoft.com/office/drawing/2014/main" xmlns="" id="{7ED383CA-BC92-4386-99CE-18CCFBE2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53" y="2678123"/>
            <a:ext cx="1543171" cy="1242822"/>
          </a:xfrm>
          <a:prstGeom prst="rect">
            <a:avLst/>
          </a:prstGeom>
          <a:ln w="762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">
            <a:extLst>
              <a:ext uri="{FF2B5EF4-FFF2-40B4-BE49-F238E27FC236}">
                <a16:creationId xmlns:a16="http://schemas.microsoft.com/office/drawing/2014/main" xmlns="" id="{FCEB2163-DD87-4025-A83C-3B4C3F300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16" y="4372716"/>
            <a:ext cx="2410925" cy="826510"/>
          </a:xfrm>
          <a:prstGeom prst="rect">
            <a:avLst/>
          </a:prstGeom>
          <a:ln w="6985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ector: Angulado 62">
            <a:extLst>
              <a:ext uri="{FF2B5EF4-FFF2-40B4-BE49-F238E27FC236}">
                <a16:creationId xmlns:a16="http://schemas.microsoft.com/office/drawing/2014/main" xmlns="" id="{7E45C188-4281-4D22-AD48-0DF7B9F1FAAD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4338460" y="3299534"/>
            <a:ext cx="346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ector: Angulado 1024">
            <a:extLst>
              <a:ext uri="{FF2B5EF4-FFF2-40B4-BE49-F238E27FC236}">
                <a16:creationId xmlns:a16="http://schemas.microsoft.com/office/drawing/2014/main" xmlns="" id="{FD67307A-89C8-44A1-9399-5A5F2F77B67A}"/>
              </a:ext>
            </a:extLst>
          </p:cNvPr>
          <p:cNvCxnSpPr>
            <a:stCxn id="1030" idx="2"/>
            <a:endCxn id="1032" idx="0"/>
          </p:cNvCxnSpPr>
          <p:nvPr/>
        </p:nvCxnSpPr>
        <p:spPr>
          <a:xfrm rot="16200000" flipH="1">
            <a:off x="5361224" y="4016160"/>
            <a:ext cx="451771" cy="261340"/>
          </a:xfrm>
          <a:prstGeom prst="bentConnector3">
            <a:avLst>
              <a:gd name="adj1" fmla="val 416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" descr="http://www.epe.gov.br/Selos/SeloAEGE.jpg">
            <a:extLst>
              <a:ext uri="{FF2B5EF4-FFF2-40B4-BE49-F238E27FC236}">
                <a16:creationId xmlns:a16="http://schemas.microsoft.com/office/drawing/2014/main" xmlns="" id="{7B7DDF72-E008-4671-924D-C9EAA73B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15" y="4287053"/>
            <a:ext cx="11715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12" descr="http://www.epe.gov.br/Selos/SeloAMA.jpg">
            <a:extLst>
              <a:ext uri="{FF2B5EF4-FFF2-40B4-BE49-F238E27FC236}">
                <a16:creationId xmlns:a16="http://schemas.microsoft.com/office/drawing/2014/main" xmlns="" id="{84C93976-EDD7-4146-B55C-D46F6FC52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86" y="4583043"/>
            <a:ext cx="11715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16" descr="http://www.epe.gov.br/Selos/SeloSimplesSam.gif">
            <a:extLst>
              <a:ext uri="{FF2B5EF4-FFF2-40B4-BE49-F238E27FC236}">
                <a16:creationId xmlns:a16="http://schemas.microsoft.com/office/drawing/2014/main" xmlns="" id="{B902D706-4B9C-4BD7-94E4-8A617142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17" y="4859644"/>
            <a:ext cx="11715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18" descr="http://www.epe.gov.br/Selos/SeloTransmissao.gif">
            <a:extLst>
              <a:ext uri="{FF2B5EF4-FFF2-40B4-BE49-F238E27FC236}">
                <a16:creationId xmlns:a16="http://schemas.microsoft.com/office/drawing/2014/main" xmlns="" id="{B0AEF961-3428-4D37-9530-29536355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52" y="5103048"/>
            <a:ext cx="11715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0" descr="http://www.epe.gov.br/Selos/infogas.jpg">
            <a:extLst>
              <a:ext uri="{FF2B5EF4-FFF2-40B4-BE49-F238E27FC236}">
                <a16:creationId xmlns:a16="http://schemas.microsoft.com/office/drawing/2014/main" xmlns="" id="{62E2F3D0-B9C1-4055-B982-DEBED0A7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383" y="5346471"/>
            <a:ext cx="11715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7" name="Conector: Angulado 1056">
            <a:extLst>
              <a:ext uri="{FF2B5EF4-FFF2-40B4-BE49-F238E27FC236}">
                <a16:creationId xmlns:a16="http://schemas.microsoft.com/office/drawing/2014/main" xmlns="" id="{4DB34E71-AC83-45C9-BDA6-A70963A7AB92}"/>
              </a:ext>
            </a:extLst>
          </p:cNvPr>
          <p:cNvCxnSpPr>
            <a:cxnSpLocks/>
            <a:stCxn id="1046" idx="0"/>
            <a:endCxn id="1030" idx="2"/>
          </p:cNvCxnSpPr>
          <p:nvPr/>
        </p:nvCxnSpPr>
        <p:spPr>
          <a:xfrm rot="5400000" flipH="1" flipV="1">
            <a:off x="4005117" y="2835731"/>
            <a:ext cx="366108" cy="253653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AutoShape 22" descr="Resultado de imagem para power bi">
            <a:extLst>
              <a:ext uri="{FF2B5EF4-FFF2-40B4-BE49-F238E27FC236}">
                <a16:creationId xmlns:a16="http://schemas.microsoft.com/office/drawing/2014/main" xmlns="" id="{88BE1460-732D-4405-9256-16126952B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60" name="Picture 24" descr="Resultado de imagem para power bi">
            <a:extLst>
              <a:ext uri="{FF2B5EF4-FFF2-40B4-BE49-F238E27FC236}">
                <a16:creationId xmlns:a16="http://schemas.microsoft.com/office/drawing/2014/main" xmlns="" id="{B5D9E605-CED5-46FD-B957-C26FFC22C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5" t="34350" r="23070" b="36613"/>
          <a:stretch/>
        </p:blipFill>
        <p:spPr bwMode="auto">
          <a:xfrm>
            <a:off x="6411944" y="3590555"/>
            <a:ext cx="1618889" cy="49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7" name="Conector: Angulado 1076">
            <a:extLst>
              <a:ext uri="{FF2B5EF4-FFF2-40B4-BE49-F238E27FC236}">
                <a16:creationId xmlns:a16="http://schemas.microsoft.com/office/drawing/2014/main" xmlns="" id="{18385436-AD79-4AE8-9A9F-B67BFDEA2867}"/>
              </a:ext>
            </a:extLst>
          </p:cNvPr>
          <p:cNvCxnSpPr>
            <a:stCxn id="1030" idx="3"/>
            <a:endCxn id="1060" idx="0"/>
          </p:cNvCxnSpPr>
          <p:nvPr/>
        </p:nvCxnSpPr>
        <p:spPr>
          <a:xfrm>
            <a:off x="6228024" y="3299534"/>
            <a:ext cx="993365" cy="291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AutoShape 26" descr="Cover art">
            <a:extLst>
              <a:ext uri="{FF2B5EF4-FFF2-40B4-BE49-F238E27FC236}">
                <a16:creationId xmlns:a16="http://schemas.microsoft.com/office/drawing/2014/main" xmlns="" id="{3E800FF7-8346-46D7-AF8E-4009859A27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81" name="AutoShape 28" descr="Cover art">
            <a:extLst>
              <a:ext uri="{FF2B5EF4-FFF2-40B4-BE49-F238E27FC236}">
                <a16:creationId xmlns:a16="http://schemas.microsoft.com/office/drawing/2014/main" xmlns="" id="{F9798B33-51B7-40E5-A4D7-3AFFE4A618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82" name="Picture 30" descr="Resultado de imagem para internet">
            <a:extLst>
              <a:ext uri="{FF2B5EF4-FFF2-40B4-BE49-F238E27FC236}">
                <a16:creationId xmlns:a16="http://schemas.microsoft.com/office/drawing/2014/main" xmlns="" id="{86C573A5-1FDD-4CA7-B47E-9AFAEAB9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753" y="3374306"/>
            <a:ext cx="930665" cy="93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6" name="Conector: Angulado 1085">
            <a:extLst>
              <a:ext uri="{FF2B5EF4-FFF2-40B4-BE49-F238E27FC236}">
                <a16:creationId xmlns:a16="http://schemas.microsoft.com/office/drawing/2014/main" xmlns="" id="{EEF5C379-2B50-4738-92A6-7240BD15D805}"/>
              </a:ext>
            </a:extLst>
          </p:cNvPr>
          <p:cNvCxnSpPr>
            <a:cxnSpLocks/>
            <a:stCxn id="1032" idx="3"/>
            <a:endCxn id="1060" idx="2"/>
          </p:cNvCxnSpPr>
          <p:nvPr/>
        </p:nvCxnSpPr>
        <p:spPr>
          <a:xfrm flipV="1">
            <a:off x="6923241" y="4088724"/>
            <a:ext cx="298148" cy="697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Conector: Angulado 1088">
            <a:extLst>
              <a:ext uri="{FF2B5EF4-FFF2-40B4-BE49-F238E27FC236}">
                <a16:creationId xmlns:a16="http://schemas.microsoft.com/office/drawing/2014/main" xmlns="" id="{3A65C21D-E12A-4357-8569-643041212077}"/>
              </a:ext>
            </a:extLst>
          </p:cNvPr>
          <p:cNvCxnSpPr>
            <a:stCxn id="1060" idx="3"/>
            <a:endCxn id="1082" idx="1"/>
          </p:cNvCxnSpPr>
          <p:nvPr/>
        </p:nvCxnSpPr>
        <p:spPr>
          <a:xfrm flipV="1">
            <a:off x="8030833" y="3839639"/>
            <a:ext cx="18392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8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BI Self Service com Power BI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D6847647-8656-4B6C-86E7-1A283269FA94}"/>
              </a:ext>
            </a:extLst>
          </p:cNvPr>
          <p:cNvSpPr/>
          <p:nvPr/>
        </p:nvSpPr>
        <p:spPr>
          <a:xfrm>
            <a:off x="88185" y="2647274"/>
            <a:ext cx="1637414" cy="114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Externo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xmlns="" id="{998870CA-396A-45F4-B35E-5F8DF3268189}"/>
              </a:ext>
            </a:extLst>
          </p:cNvPr>
          <p:cNvCxnSpPr>
            <a:cxnSpLocks/>
            <a:stCxn id="3" idx="3"/>
            <a:endCxn id="21" idx="0"/>
          </p:cNvCxnSpPr>
          <p:nvPr/>
        </p:nvCxnSpPr>
        <p:spPr>
          <a:xfrm>
            <a:off x="1725599" y="3217645"/>
            <a:ext cx="2260962" cy="302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6FDB50C1-F7A2-4796-B804-FCDF039897F1}"/>
              </a:ext>
            </a:extLst>
          </p:cNvPr>
          <p:cNvSpPr/>
          <p:nvPr/>
        </p:nvSpPr>
        <p:spPr>
          <a:xfrm>
            <a:off x="1908222" y="2473693"/>
            <a:ext cx="4189634" cy="3695844"/>
          </a:xfrm>
          <a:prstGeom prst="rect">
            <a:avLst/>
          </a:prstGeom>
          <a:noFill/>
          <a:ln>
            <a:solidFill>
              <a:srgbClr val="FAA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2800" b="1" dirty="0">
                <a:solidFill>
                  <a:srgbClr val="FAA429"/>
                </a:solidFill>
              </a:rPr>
              <a:t>Ambiente do Power BI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3EF5609E-D3D7-4867-BBDE-DD1187AF80BD}"/>
              </a:ext>
            </a:extLst>
          </p:cNvPr>
          <p:cNvSpPr txBox="1"/>
          <p:nvPr/>
        </p:nvSpPr>
        <p:spPr>
          <a:xfrm>
            <a:off x="88185" y="668195"/>
            <a:ext cx="8882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Power BI concentra as funcionalidades do Power Query e do Power </a:t>
            </a:r>
            <a:r>
              <a:rPr lang="pt-BR" dirty="0" err="1"/>
              <a:t>Pivot</a:t>
            </a:r>
            <a:r>
              <a:rPr lang="pt-BR" dirty="0"/>
              <a:t> e cria Dashboards com um “jeito” WEB, mas não provê a familiaridade que temos com o Excel nem </a:t>
            </a:r>
            <a:r>
              <a:rPr lang="pt-BR" dirty="0" err="1"/>
              <a:t>capadidade</a:t>
            </a:r>
            <a:r>
              <a:rPr lang="pt-BR" dirty="0"/>
              <a:t> de repositório de informações.</a:t>
            </a:r>
          </a:p>
          <a:p>
            <a:r>
              <a:rPr lang="pt-BR" dirty="0"/>
              <a:t>Integra-se facilmente com o R</a:t>
            </a:r>
          </a:p>
          <a:p>
            <a:r>
              <a:rPr lang="pt-BR" dirty="0"/>
              <a:t>Com uma licença adicional, é possível criar dashboards para compartilhamento via nuvem da Microsoft ou Ambiente Corporativo de TI (Power BI Server)</a:t>
            </a:r>
          </a:p>
        </p:txBody>
      </p:sp>
      <p:pic>
        <p:nvPicPr>
          <p:cNvPr id="21" name="Picture 24" descr="Resultado de imagem para power bi">
            <a:extLst>
              <a:ext uri="{FF2B5EF4-FFF2-40B4-BE49-F238E27FC236}">
                <a16:creationId xmlns:a16="http://schemas.microsoft.com/office/drawing/2014/main" xmlns="" id="{9119985A-15D3-43A8-B14F-7EBA97011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5" t="34350" r="23070" b="36613"/>
          <a:stretch/>
        </p:blipFill>
        <p:spPr bwMode="auto">
          <a:xfrm>
            <a:off x="2175941" y="3520214"/>
            <a:ext cx="3621240" cy="11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2" descr="Resultado de imagem para r">
            <a:extLst>
              <a:ext uri="{FF2B5EF4-FFF2-40B4-BE49-F238E27FC236}">
                <a16:creationId xmlns:a16="http://schemas.microsoft.com/office/drawing/2014/main" xmlns="" id="{22A55E58-3F82-4DC8-86F3-B5CE64DAA3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AutoShape 4" descr="R logo">
            <a:extLst>
              <a:ext uri="{FF2B5EF4-FFF2-40B4-BE49-F238E27FC236}">
                <a16:creationId xmlns:a16="http://schemas.microsoft.com/office/drawing/2014/main" xmlns="" id="{FE999B84-9634-40D5-96B2-FC5A00CB6E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AutoShape 6" descr="Resultado de imagem para r">
            <a:extLst>
              <a:ext uri="{FF2B5EF4-FFF2-40B4-BE49-F238E27FC236}">
                <a16:creationId xmlns:a16="http://schemas.microsoft.com/office/drawing/2014/main" xmlns="" id="{FF4FF061-92F1-412B-8C8F-7C62B378F9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8" descr="Resultado de imagem para r">
            <a:extLst>
              <a:ext uri="{FF2B5EF4-FFF2-40B4-BE49-F238E27FC236}">
                <a16:creationId xmlns:a16="http://schemas.microsoft.com/office/drawing/2014/main" xmlns="" id="{0BB5F3DE-7856-4B0F-BBAD-03E7F5C14A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EC753C89-8980-4376-A6E8-48AC0B9D8E8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1" t="13507" r="16504" b="15104"/>
          <a:stretch/>
        </p:blipFill>
        <p:spPr>
          <a:xfrm>
            <a:off x="1944301" y="4937120"/>
            <a:ext cx="1347537" cy="1117171"/>
          </a:xfrm>
          <a:prstGeom prst="rect">
            <a:avLst/>
          </a:prstGeom>
        </p:spPr>
      </p:pic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xmlns="" id="{B7947937-688B-426D-AFF2-1F1E6B3FC120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rot="5400000">
            <a:off x="3151032" y="4101591"/>
            <a:ext cx="302568" cy="136849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Resultado de imagem para cloud microsoft">
            <a:extLst>
              <a:ext uri="{FF2B5EF4-FFF2-40B4-BE49-F238E27FC236}">
                <a16:creationId xmlns:a16="http://schemas.microsoft.com/office/drawing/2014/main" xmlns="" id="{E70C18D2-1DEB-46C3-9E97-13B65B019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855" y="2422521"/>
            <a:ext cx="20447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xmlns="" id="{6B528B63-6E74-4B3D-B95C-DA4D9AF967A0}"/>
              </a:ext>
            </a:extLst>
          </p:cNvPr>
          <p:cNvCxnSpPr>
            <a:stCxn id="21" idx="3"/>
            <a:endCxn id="2058" idx="1"/>
          </p:cNvCxnSpPr>
          <p:nvPr/>
        </p:nvCxnSpPr>
        <p:spPr>
          <a:xfrm flipV="1">
            <a:off x="5797181" y="3189284"/>
            <a:ext cx="823674" cy="888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ângulo 35">
            <a:extLst>
              <a:ext uri="{FF2B5EF4-FFF2-40B4-BE49-F238E27FC236}">
                <a16:creationId xmlns:a16="http://schemas.microsoft.com/office/drawing/2014/main" xmlns="" id="{F441A446-C635-43D5-BF01-DCD2669AF4BF}"/>
              </a:ext>
            </a:extLst>
          </p:cNvPr>
          <p:cNvSpPr/>
          <p:nvPr/>
        </p:nvSpPr>
        <p:spPr>
          <a:xfrm>
            <a:off x="6776185" y="4634552"/>
            <a:ext cx="1963554" cy="938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Power BI Server</a:t>
            </a:r>
          </a:p>
        </p:txBody>
      </p: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xmlns="" id="{F15029AB-CE0F-4ADF-8C55-0B8AFAA6AAE6}"/>
              </a:ext>
            </a:extLst>
          </p:cNvPr>
          <p:cNvCxnSpPr>
            <a:stCxn id="21" idx="3"/>
            <a:endCxn id="36" idx="1"/>
          </p:cNvCxnSpPr>
          <p:nvPr/>
        </p:nvCxnSpPr>
        <p:spPr>
          <a:xfrm>
            <a:off x="5797181" y="4077383"/>
            <a:ext cx="979004" cy="1026246"/>
          </a:xfrm>
          <a:prstGeom prst="bentConnector3">
            <a:avLst>
              <a:gd name="adj1" fmla="val 421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Resultado de imagem para power bi dashboard">
            <a:extLst>
              <a:ext uri="{FF2B5EF4-FFF2-40B4-BE49-F238E27FC236}">
                <a16:creationId xmlns:a16="http://schemas.microsoft.com/office/drawing/2014/main" xmlns="" id="{70B2CE7A-DB81-4597-BE98-E2C6321C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236" y="4983930"/>
            <a:ext cx="1807927" cy="10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xmlns="" id="{6092A2F9-263D-4DD5-AAE8-727FA59BA15F}"/>
              </a:ext>
            </a:extLst>
          </p:cNvPr>
          <p:cNvCxnSpPr>
            <a:stCxn id="21" idx="2"/>
            <a:endCxn id="2060" idx="0"/>
          </p:cNvCxnSpPr>
          <p:nvPr/>
        </p:nvCxnSpPr>
        <p:spPr>
          <a:xfrm rot="16200000" flipH="1">
            <a:off x="4333191" y="4287921"/>
            <a:ext cx="349378" cy="1042639"/>
          </a:xfrm>
          <a:prstGeom prst="bentConnector3">
            <a:avLst>
              <a:gd name="adj1" fmla="val 444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Arquitetura BI Self Service 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575A15BA-E61F-47BC-BE62-102C55237295}"/>
              </a:ext>
            </a:extLst>
          </p:cNvPr>
          <p:cNvGrpSpPr/>
          <p:nvPr/>
        </p:nvGrpSpPr>
        <p:grpSpPr>
          <a:xfrm>
            <a:off x="1" y="903767"/>
            <a:ext cx="4826524" cy="2405041"/>
            <a:chOff x="0" y="903767"/>
            <a:chExt cx="8580474" cy="4710224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xmlns="" id="{D6847647-8656-4B6C-86E7-1A283269FA94}"/>
                </a:ext>
              </a:extLst>
            </p:cNvPr>
            <p:cNvSpPr/>
            <p:nvPr/>
          </p:nvSpPr>
          <p:spPr>
            <a:xfrm>
              <a:off x="88185" y="1906129"/>
              <a:ext cx="1637414" cy="11407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Dado Externo</a:t>
              </a:r>
            </a:p>
          </p:txBody>
        </p:sp>
        <p:cxnSp>
          <p:nvCxnSpPr>
            <p:cNvPr id="6" name="Conector: Angulado 5">
              <a:extLst>
                <a:ext uri="{FF2B5EF4-FFF2-40B4-BE49-F238E27FC236}">
                  <a16:creationId xmlns:a16="http://schemas.microsoft.com/office/drawing/2014/main" xmlns="" id="{998870CA-396A-45F4-B35E-5F8DF3268189}"/>
                </a:ext>
              </a:extLst>
            </p:cNvPr>
            <p:cNvCxnSpPr>
              <a:cxnSpLocks/>
              <a:stCxn id="3" idx="3"/>
              <a:endCxn id="2052" idx="1"/>
            </p:cNvCxnSpPr>
            <p:nvPr/>
          </p:nvCxnSpPr>
          <p:spPr>
            <a:xfrm>
              <a:off x="1725599" y="2476500"/>
              <a:ext cx="454483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2" name="Picture 4" descr="Resultado de imagem para power query">
              <a:extLst>
                <a:ext uri="{FF2B5EF4-FFF2-40B4-BE49-F238E27FC236}">
                  <a16:creationId xmlns:a16="http://schemas.microsoft.com/office/drawing/2014/main" xmlns="" id="{BA027423-1561-465B-909A-F65AD8B99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82" y="1906129"/>
              <a:ext cx="2031884" cy="114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sultado de imagem para power pivot logo">
              <a:extLst>
                <a:ext uri="{FF2B5EF4-FFF2-40B4-BE49-F238E27FC236}">
                  <a16:creationId xmlns:a16="http://schemas.microsoft.com/office/drawing/2014/main" xmlns="" id="{7C7C50AB-69E9-4121-BFE1-9D66D98D1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526" y="1999067"/>
              <a:ext cx="2836235" cy="954866"/>
            </a:xfrm>
            <a:prstGeom prst="rect">
              <a:avLst/>
            </a:prstGeom>
            <a:noFill/>
            <a:ln w="88900">
              <a:solidFill>
                <a:srgbClr val="00502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xmlns="" id="{6FDB50C1-F7A2-4796-B804-FCDF039897F1}"/>
                </a:ext>
              </a:extLst>
            </p:cNvPr>
            <p:cNvSpPr/>
            <p:nvPr/>
          </p:nvSpPr>
          <p:spPr>
            <a:xfrm>
              <a:off x="1892587" y="903767"/>
              <a:ext cx="6687887" cy="47102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pt-BR" b="1" dirty="0">
                  <a:solidFill>
                    <a:srgbClr val="005024"/>
                  </a:solidFill>
                </a:rPr>
                <a:t>Ambiente do Excel</a:t>
              </a:r>
            </a:p>
          </p:txBody>
        </p:sp>
        <p:cxnSp>
          <p:nvCxnSpPr>
            <p:cNvPr id="15" name="Conector: Angulado 14">
              <a:extLst>
                <a:ext uri="{FF2B5EF4-FFF2-40B4-BE49-F238E27FC236}">
                  <a16:creationId xmlns:a16="http://schemas.microsoft.com/office/drawing/2014/main" xmlns="" id="{8C27F857-4367-4DEC-BA84-DDBB6A9D4F60}"/>
                </a:ext>
              </a:extLst>
            </p:cNvPr>
            <p:cNvCxnSpPr>
              <a:cxnSpLocks/>
              <a:stCxn id="2052" idx="3"/>
              <a:endCxn id="2054" idx="1"/>
            </p:cNvCxnSpPr>
            <p:nvPr/>
          </p:nvCxnSpPr>
          <p:spPr>
            <a:xfrm flipV="1">
              <a:off x="4211966" y="2476500"/>
              <a:ext cx="1199560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xmlns="" id="{C5B1014E-BB60-4EAA-BBD6-17C25B56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7345" y="3353538"/>
              <a:ext cx="2437359" cy="1443573"/>
            </a:xfrm>
            <a:prstGeom prst="rect">
              <a:avLst/>
            </a:prstGeom>
          </p:spPr>
        </p:pic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xmlns="" id="{2A68CD5C-DEB8-4FBC-9378-9EE1F3EA1EE1}"/>
                </a:ext>
              </a:extLst>
            </p:cNvPr>
            <p:cNvCxnSpPr>
              <a:cxnSpLocks/>
              <a:stCxn id="18" idx="0"/>
              <a:endCxn id="2052" idx="2"/>
            </p:cNvCxnSpPr>
            <p:nvPr/>
          </p:nvCxnSpPr>
          <p:spPr>
            <a:xfrm rot="16200000" flipV="1">
              <a:off x="3043788" y="3201300"/>
              <a:ext cx="304474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584EFD03-82A2-487C-BB55-455ED441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9062" y="3737680"/>
              <a:ext cx="1133475" cy="6762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4901FA74-C0F2-4024-8173-918B7009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2907" y="3726219"/>
              <a:ext cx="1133475" cy="676275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xmlns="" id="{024B4718-625E-4954-9730-8F239D43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382" y="3735238"/>
              <a:ext cx="1133475" cy="6762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xmlns="" id="{92812B99-6CB5-41BF-BFBE-05331E2A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9745" y="3505938"/>
              <a:ext cx="2437359" cy="144357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xmlns="" id="{DD23961C-28D7-49B7-90E7-4E665745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2145" y="3658338"/>
              <a:ext cx="2437359" cy="1443573"/>
            </a:xfrm>
            <a:prstGeom prst="rect">
              <a:avLst/>
            </a:prstGeom>
          </p:spPr>
        </p:pic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xmlns="" id="{1D89C212-727D-4BF1-A59B-A7D3B0C32255}"/>
                </a:ext>
              </a:extLst>
            </p:cNvPr>
            <p:cNvCxnSpPr>
              <a:cxnSpLocks/>
              <a:stCxn id="2054" idx="2"/>
              <a:endCxn id="24" idx="0"/>
            </p:cNvCxnSpPr>
            <p:nvPr/>
          </p:nvCxnSpPr>
          <p:spPr>
            <a:xfrm rot="5400000">
              <a:off x="5860849" y="2768884"/>
              <a:ext cx="783747" cy="11538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xmlns="" id="{ED68FAEC-B636-485D-B53A-A486E46AA025}"/>
                </a:ext>
              </a:extLst>
            </p:cNvPr>
            <p:cNvCxnSpPr>
              <a:cxnSpLocks/>
              <a:stCxn id="2054" idx="2"/>
              <a:endCxn id="25" idx="0"/>
            </p:cNvCxnSpPr>
            <p:nvPr/>
          </p:nvCxnSpPr>
          <p:spPr>
            <a:xfrm rot="16200000" flipH="1">
              <a:off x="6443501" y="3340075"/>
              <a:ext cx="772286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: Angulado 42">
              <a:extLst>
                <a:ext uri="{FF2B5EF4-FFF2-40B4-BE49-F238E27FC236}">
                  <a16:creationId xmlns:a16="http://schemas.microsoft.com/office/drawing/2014/main" xmlns="" id="{A7BFDA8D-4F7A-4F43-B84F-AD8DC9476601}"/>
                </a:ext>
              </a:extLst>
            </p:cNvPr>
            <p:cNvCxnSpPr>
              <a:cxnSpLocks/>
              <a:stCxn id="2054" idx="2"/>
              <a:endCxn id="26" idx="0"/>
            </p:cNvCxnSpPr>
            <p:nvPr/>
          </p:nvCxnSpPr>
          <p:spPr>
            <a:xfrm rot="16200000" flipH="1">
              <a:off x="7005730" y="2777847"/>
              <a:ext cx="781305" cy="11334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1339DC53-CC79-4B3A-909B-195A13F17E77}"/>
                </a:ext>
              </a:extLst>
            </p:cNvPr>
            <p:cNvSpPr/>
            <p:nvPr/>
          </p:nvSpPr>
          <p:spPr>
            <a:xfrm>
              <a:off x="0" y="1398129"/>
              <a:ext cx="1841970" cy="2337110"/>
            </a:xfrm>
            <a:prstGeom prst="roundRect">
              <a:avLst/>
            </a:prstGeom>
            <a:solidFill>
              <a:srgbClr val="FFC000">
                <a:alpha val="2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7686CAC6-CC9D-40AA-93A7-9C6B77F2B4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989" y="2969525"/>
            <a:ext cx="5614634" cy="30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8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Arquitetura BI Self Service 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575A15BA-E61F-47BC-BE62-102C55237295}"/>
              </a:ext>
            </a:extLst>
          </p:cNvPr>
          <p:cNvGrpSpPr/>
          <p:nvPr/>
        </p:nvGrpSpPr>
        <p:grpSpPr>
          <a:xfrm>
            <a:off x="49605" y="903767"/>
            <a:ext cx="4776920" cy="2405041"/>
            <a:chOff x="88185" y="903767"/>
            <a:chExt cx="8492289" cy="4710224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xmlns="" id="{D6847647-8656-4B6C-86E7-1A283269FA94}"/>
                </a:ext>
              </a:extLst>
            </p:cNvPr>
            <p:cNvSpPr/>
            <p:nvPr/>
          </p:nvSpPr>
          <p:spPr>
            <a:xfrm>
              <a:off x="88185" y="1906129"/>
              <a:ext cx="1637414" cy="11407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Dado Externo</a:t>
              </a:r>
            </a:p>
          </p:txBody>
        </p:sp>
        <p:cxnSp>
          <p:nvCxnSpPr>
            <p:cNvPr id="6" name="Conector: Angulado 5">
              <a:extLst>
                <a:ext uri="{FF2B5EF4-FFF2-40B4-BE49-F238E27FC236}">
                  <a16:creationId xmlns:a16="http://schemas.microsoft.com/office/drawing/2014/main" xmlns="" id="{998870CA-396A-45F4-B35E-5F8DF3268189}"/>
                </a:ext>
              </a:extLst>
            </p:cNvPr>
            <p:cNvCxnSpPr>
              <a:cxnSpLocks/>
              <a:stCxn id="3" idx="3"/>
              <a:endCxn id="2052" idx="1"/>
            </p:cNvCxnSpPr>
            <p:nvPr/>
          </p:nvCxnSpPr>
          <p:spPr>
            <a:xfrm>
              <a:off x="1725599" y="2476500"/>
              <a:ext cx="454483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2" name="Picture 4" descr="Resultado de imagem para power query">
              <a:extLst>
                <a:ext uri="{FF2B5EF4-FFF2-40B4-BE49-F238E27FC236}">
                  <a16:creationId xmlns:a16="http://schemas.microsoft.com/office/drawing/2014/main" xmlns="" id="{BA027423-1561-465B-909A-F65AD8B99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82" y="1906129"/>
              <a:ext cx="2031884" cy="114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sultado de imagem para power pivot logo">
              <a:extLst>
                <a:ext uri="{FF2B5EF4-FFF2-40B4-BE49-F238E27FC236}">
                  <a16:creationId xmlns:a16="http://schemas.microsoft.com/office/drawing/2014/main" xmlns="" id="{7C7C50AB-69E9-4121-BFE1-9D66D98D1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526" y="1999067"/>
              <a:ext cx="2836235" cy="954866"/>
            </a:xfrm>
            <a:prstGeom prst="rect">
              <a:avLst/>
            </a:prstGeom>
            <a:noFill/>
            <a:ln w="88900">
              <a:solidFill>
                <a:srgbClr val="00502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xmlns="" id="{6FDB50C1-F7A2-4796-B804-FCDF039897F1}"/>
                </a:ext>
              </a:extLst>
            </p:cNvPr>
            <p:cNvSpPr/>
            <p:nvPr/>
          </p:nvSpPr>
          <p:spPr>
            <a:xfrm>
              <a:off x="1892587" y="903767"/>
              <a:ext cx="6687887" cy="47102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pt-BR" b="1" dirty="0">
                  <a:solidFill>
                    <a:srgbClr val="005024"/>
                  </a:solidFill>
                </a:rPr>
                <a:t>Ambiente do Excel</a:t>
              </a:r>
            </a:p>
          </p:txBody>
        </p:sp>
        <p:cxnSp>
          <p:nvCxnSpPr>
            <p:cNvPr id="15" name="Conector: Angulado 14">
              <a:extLst>
                <a:ext uri="{FF2B5EF4-FFF2-40B4-BE49-F238E27FC236}">
                  <a16:creationId xmlns:a16="http://schemas.microsoft.com/office/drawing/2014/main" xmlns="" id="{8C27F857-4367-4DEC-BA84-DDBB6A9D4F60}"/>
                </a:ext>
              </a:extLst>
            </p:cNvPr>
            <p:cNvCxnSpPr>
              <a:cxnSpLocks/>
              <a:stCxn id="2052" idx="3"/>
              <a:endCxn id="2054" idx="1"/>
            </p:cNvCxnSpPr>
            <p:nvPr/>
          </p:nvCxnSpPr>
          <p:spPr>
            <a:xfrm flipV="1">
              <a:off x="4211966" y="2476500"/>
              <a:ext cx="1199560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xmlns="" id="{C5B1014E-BB60-4EAA-BBD6-17C25B56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7345" y="3353538"/>
              <a:ext cx="2437359" cy="1443573"/>
            </a:xfrm>
            <a:prstGeom prst="rect">
              <a:avLst/>
            </a:prstGeom>
          </p:spPr>
        </p:pic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xmlns="" id="{2A68CD5C-DEB8-4FBC-9378-9EE1F3EA1EE1}"/>
                </a:ext>
              </a:extLst>
            </p:cNvPr>
            <p:cNvCxnSpPr>
              <a:cxnSpLocks/>
              <a:stCxn id="18" idx="0"/>
              <a:endCxn id="2052" idx="2"/>
            </p:cNvCxnSpPr>
            <p:nvPr/>
          </p:nvCxnSpPr>
          <p:spPr>
            <a:xfrm rot="16200000" flipV="1">
              <a:off x="3043788" y="3201300"/>
              <a:ext cx="304474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584EFD03-82A2-487C-BB55-455ED441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9062" y="3737680"/>
              <a:ext cx="1133475" cy="6762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4901FA74-C0F2-4024-8173-918B7009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2907" y="3726219"/>
              <a:ext cx="1133475" cy="676275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xmlns="" id="{024B4718-625E-4954-9730-8F239D43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382" y="3735238"/>
              <a:ext cx="1133475" cy="6762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xmlns="" id="{92812B99-6CB5-41BF-BFBE-05331E2A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9745" y="3505938"/>
              <a:ext cx="2437359" cy="144357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xmlns="" id="{DD23961C-28D7-49B7-90E7-4E665745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2145" y="3658338"/>
              <a:ext cx="2437359" cy="1443573"/>
            </a:xfrm>
            <a:prstGeom prst="rect">
              <a:avLst/>
            </a:prstGeom>
          </p:spPr>
        </p:pic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xmlns="" id="{1D89C212-727D-4BF1-A59B-A7D3B0C32255}"/>
                </a:ext>
              </a:extLst>
            </p:cNvPr>
            <p:cNvCxnSpPr>
              <a:cxnSpLocks/>
              <a:stCxn id="2054" idx="2"/>
              <a:endCxn id="24" idx="0"/>
            </p:cNvCxnSpPr>
            <p:nvPr/>
          </p:nvCxnSpPr>
          <p:spPr>
            <a:xfrm rot="5400000">
              <a:off x="5860849" y="2768884"/>
              <a:ext cx="783747" cy="11538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xmlns="" id="{ED68FAEC-B636-485D-B53A-A486E46AA025}"/>
                </a:ext>
              </a:extLst>
            </p:cNvPr>
            <p:cNvCxnSpPr>
              <a:cxnSpLocks/>
              <a:stCxn id="2054" idx="2"/>
              <a:endCxn id="25" idx="0"/>
            </p:cNvCxnSpPr>
            <p:nvPr/>
          </p:nvCxnSpPr>
          <p:spPr>
            <a:xfrm rot="16200000" flipH="1">
              <a:off x="6443501" y="3340075"/>
              <a:ext cx="772286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: Angulado 42">
              <a:extLst>
                <a:ext uri="{FF2B5EF4-FFF2-40B4-BE49-F238E27FC236}">
                  <a16:creationId xmlns:a16="http://schemas.microsoft.com/office/drawing/2014/main" xmlns="" id="{A7BFDA8D-4F7A-4F43-B84F-AD8DC9476601}"/>
                </a:ext>
              </a:extLst>
            </p:cNvPr>
            <p:cNvCxnSpPr>
              <a:cxnSpLocks/>
              <a:stCxn id="2054" idx="2"/>
              <a:endCxn id="26" idx="0"/>
            </p:cNvCxnSpPr>
            <p:nvPr/>
          </p:nvCxnSpPr>
          <p:spPr>
            <a:xfrm rot="16200000" flipH="1">
              <a:off x="7005730" y="2777847"/>
              <a:ext cx="781305" cy="11334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1339DC53-CC79-4B3A-909B-195A13F17E77}"/>
                </a:ext>
              </a:extLst>
            </p:cNvPr>
            <p:cNvSpPr/>
            <p:nvPr/>
          </p:nvSpPr>
          <p:spPr>
            <a:xfrm>
              <a:off x="838198" y="1725933"/>
              <a:ext cx="4837598" cy="1501132"/>
            </a:xfrm>
            <a:prstGeom prst="roundRect">
              <a:avLst/>
            </a:prstGeom>
            <a:solidFill>
              <a:srgbClr val="FFC000">
                <a:alpha val="2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0D2E02A1-0FC4-42C0-AD12-B02D76D22F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3899" y="2839900"/>
            <a:ext cx="6183984" cy="33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Arquitetura BI Self Service 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575A15BA-E61F-47BC-BE62-102C55237295}"/>
              </a:ext>
            </a:extLst>
          </p:cNvPr>
          <p:cNvGrpSpPr/>
          <p:nvPr/>
        </p:nvGrpSpPr>
        <p:grpSpPr>
          <a:xfrm>
            <a:off x="49605" y="903767"/>
            <a:ext cx="4776920" cy="2405041"/>
            <a:chOff x="88185" y="903767"/>
            <a:chExt cx="8492289" cy="4710224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xmlns="" id="{D6847647-8656-4B6C-86E7-1A283269FA94}"/>
                </a:ext>
              </a:extLst>
            </p:cNvPr>
            <p:cNvSpPr/>
            <p:nvPr/>
          </p:nvSpPr>
          <p:spPr>
            <a:xfrm>
              <a:off x="88185" y="1906129"/>
              <a:ext cx="1637414" cy="11407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Dado Externo</a:t>
              </a:r>
            </a:p>
          </p:txBody>
        </p:sp>
        <p:cxnSp>
          <p:nvCxnSpPr>
            <p:cNvPr id="6" name="Conector: Angulado 5">
              <a:extLst>
                <a:ext uri="{FF2B5EF4-FFF2-40B4-BE49-F238E27FC236}">
                  <a16:creationId xmlns:a16="http://schemas.microsoft.com/office/drawing/2014/main" xmlns="" id="{998870CA-396A-45F4-B35E-5F8DF3268189}"/>
                </a:ext>
              </a:extLst>
            </p:cNvPr>
            <p:cNvCxnSpPr>
              <a:cxnSpLocks/>
              <a:stCxn id="3" idx="3"/>
              <a:endCxn id="2052" idx="1"/>
            </p:cNvCxnSpPr>
            <p:nvPr/>
          </p:nvCxnSpPr>
          <p:spPr>
            <a:xfrm>
              <a:off x="1725599" y="2476500"/>
              <a:ext cx="454483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2" name="Picture 4" descr="Resultado de imagem para power query">
              <a:extLst>
                <a:ext uri="{FF2B5EF4-FFF2-40B4-BE49-F238E27FC236}">
                  <a16:creationId xmlns:a16="http://schemas.microsoft.com/office/drawing/2014/main" xmlns="" id="{BA027423-1561-465B-909A-F65AD8B99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82" y="1906129"/>
              <a:ext cx="2031884" cy="114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sultado de imagem para power pivot logo">
              <a:extLst>
                <a:ext uri="{FF2B5EF4-FFF2-40B4-BE49-F238E27FC236}">
                  <a16:creationId xmlns:a16="http://schemas.microsoft.com/office/drawing/2014/main" xmlns="" id="{7C7C50AB-69E9-4121-BFE1-9D66D98D1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526" y="1999067"/>
              <a:ext cx="2836235" cy="954866"/>
            </a:xfrm>
            <a:prstGeom prst="rect">
              <a:avLst/>
            </a:prstGeom>
            <a:noFill/>
            <a:ln w="88900">
              <a:solidFill>
                <a:srgbClr val="00502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xmlns="" id="{6FDB50C1-F7A2-4796-B804-FCDF039897F1}"/>
                </a:ext>
              </a:extLst>
            </p:cNvPr>
            <p:cNvSpPr/>
            <p:nvPr/>
          </p:nvSpPr>
          <p:spPr>
            <a:xfrm>
              <a:off x="1892587" y="903767"/>
              <a:ext cx="6687887" cy="47102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pt-BR" b="1" dirty="0">
                  <a:solidFill>
                    <a:srgbClr val="005024"/>
                  </a:solidFill>
                </a:rPr>
                <a:t>Ambiente do Excel</a:t>
              </a:r>
            </a:p>
          </p:txBody>
        </p:sp>
        <p:cxnSp>
          <p:nvCxnSpPr>
            <p:cNvPr id="15" name="Conector: Angulado 14">
              <a:extLst>
                <a:ext uri="{FF2B5EF4-FFF2-40B4-BE49-F238E27FC236}">
                  <a16:creationId xmlns:a16="http://schemas.microsoft.com/office/drawing/2014/main" xmlns="" id="{8C27F857-4367-4DEC-BA84-DDBB6A9D4F60}"/>
                </a:ext>
              </a:extLst>
            </p:cNvPr>
            <p:cNvCxnSpPr>
              <a:cxnSpLocks/>
              <a:stCxn id="2052" idx="3"/>
              <a:endCxn id="2054" idx="1"/>
            </p:cNvCxnSpPr>
            <p:nvPr/>
          </p:nvCxnSpPr>
          <p:spPr>
            <a:xfrm flipV="1">
              <a:off x="4211966" y="2476500"/>
              <a:ext cx="1199560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xmlns="" id="{C5B1014E-BB60-4EAA-BBD6-17C25B56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7345" y="3353538"/>
              <a:ext cx="2437359" cy="1443573"/>
            </a:xfrm>
            <a:prstGeom prst="rect">
              <a:avLst/>
            </a:prstGeom>
          </p:spPr>
        </p:pic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xmlns="" id="{2A68CD5C-DEB8-4FBC-9378-9EE1F3EA1EE1}"/>
                </a:ext>
              </a:extLst>
            </p:cNvPr>
            <p:cNvCxnSpPr>
              <a:cxnSpLocks/>
              <a:stCxn id="18" idx="0"/>
              <a:endCxn id="2052" idx="2"/>
            </p:cNvCxnSpPr>
            <p:nvPr/>
          </p:nvCxnSpPr>
          <p:spPr>
            <a:xfrm rot="16200000" flipV="1">
              <a:off x="3043788" y="3201300"/>
              <a:ext cx="304474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584EFD03-82A2-487C-BB55-455ED441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9062" y="3737680"/>
              <a:ext cx="1133475" cy="6762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4901FA74-C0F2-4024-8173-918B7009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2907" y="3726219"/>
              <a:ext cx="1133475" cy="676275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xmlns="" id="{024B4718-625E-4954-9730-8F239D43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382" y="3735238"/>
              <a:ext cx="1133475" cy="6762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xmlns="" id="{92812B99-6CB5-41BF-BFBE-05331E2A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9745" y="3505938"/>
              <a:ext cx="2437359" cy="144357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xmlns="" id="{DD23961C-28D7-49B7-90E7-4E665745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2145" y="3658338"/>
              <a:ext cx="2437359" cy="1443573"/>
            </a:xfrm>
            <a:prstGeom prst="rect">
              <a:avLst/>
            </a:prstGeom>
          </p:spPr>
        </p:pic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xmlns="" id="{1D89C212-727D-4BF1-A59B-A7D3B0C32255}"/>
                </a:ext>
              </a:extLst>
            </p:cNvPr>
            <p:cNvCxnSpPr>
              <a:cxnSpLocks/>
              <a:stCxn id="2054" idx="2"/>
              <a:endCxn id="24" idx="0"/>
            </p:cNvCxnSpPr>
            <p:nvPr/>
          </p:nvCxnSpPr>
          <p:spPr>
            <a:xfrm rot="5400000">
              <a:off x="5860849" y="2768884"/>
              <a:ext cx="783747" cy="11538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xmlns="" id="{ED68FAEC-B636-485D-B53A-A486E46AA025}"/>
                </a:ext>
              </a:extLst>
            </p:cNvPr>
            <p:cNvCxnSpPr>
              <a:cxnSpLocks/>
              <a:stCxn id="2054" idx="2"/>
              <a:endCxn id="25" idx="0"/>
            </p:cNvCxnSpPr>
            <p:nvPr/>
          </p:nvCxnSpPr>
          <p:spPr>
            <a:xfrm rot="16200000" flipH="1">
              <a:off x="6443501" y="3340075"/>
              <a:ext cx="772286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: Angulado 42">
              <a:extLst>
                <a:ext uri="{FF2B5EF4-FFF2-40B4-BE49-F238E27FC236}">
                  <a16:creationId xmlns:a16="http://schemas.microsoft.com/office/drawing/2014/main" xmlns="" id="{A7BFDA8D-4F7A-4F43-B84F-AD8DC9476601}"/>
                </a:ext>
              </a:extLst>
            </p:cNvPr>
            <p:cNvCxnSpPr>
              <a:cxnSpLocks/>
              <a:stCxn id="2054" idx="2"/>
              <a:endCxn id="26" idx="0"/>
            </p:cNvCxnSpPr>
            <p:nvPr/>
          </p:nvCxnSpPr>
          <p:spPr>
            <a:xfrm rot="16200000" flipH="1">
              <a:off x="7005730" y="2777847"/>
              <a:ext cx="781305" cy="11334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1339DC53-CC79-4B3A-909B-195A13F17E77}"/>
                </a:ext>
              </a:extLst>
            </p:cNvPr>
            <p:cNvSpPr/>
            <p:nvPr/>
          </p:nvSpPr>
          <p:spPr>
            <a:xfrm>
              <a:off x="1841969" y="3235623"/>
              <a:ext cx="3216477" cy="2212209"/>
            </a:xfrm>
            <a:prstGeom prst="roundRect">
              <a:avLst/>
            </a:prstGeom>
            <a:solidFill>
              <a:srgbClr val="FFC000">
                <a:alpha val="2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54A45C4-83D0-4461-8BE3-4A4430DB0E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909" r="52371" b="27799"/>
          <a:stretch/>
        </p:blipFill>
        <p:spPr>
          <a:xfrm>
            <a:off x="3335766" y="3517944"/>
            <a:ext cx="4355184" cy="22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5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Arquitetura BI Self Service 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575A15BA-E61F-47BC-BE62-102C55237295}"/>
              </a:ext>
            </a:extLst>
          </p:cNvPr>
          <p:cNvGrpSpPr/>
          <p:nvPr/>
        </p:nvGrpSpPr>
        <p:grpSpPr>
          <a:xfrm>
            <a:off x="170332" y="1024825"/>
            <a:ext cx="4776920" cy="2405041"/>
            <a:chOff x="88185" y="903767"/>
            <a:chExt cx="8492289" cy="4710224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xmlns="" id="{D6847647-8656-4B6C-86E7-1A283269FA94}"/>
                </a:ext>
              </a:extLst>
            </p:cNvPr>
            <p:cNvSpPr/>
            <p:nvPr/>
          </p:nvSpPr>
          <p:spPr>
            <a:xfrm>
              <a:off x="88185" y="1906129"/>
              <a:ext cx="1637414" cy="11407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Dado Externo</a:t>
              </a:r>
            </a:p>
          </p:txBody>
        </p:sp>
        <p:cxnSp>
          <p:nvCxnSpPr>
            <p:cNvPr id="6" name="Conector: Angulado 5">
              <a:extLst>
                <a:ext uri="{FF2B5EF4-FFF2-40B4-BE49-F238E27FC236}">
                  <a16:creationId xmlns:a16="http://schemas.microsoft.com/office/drawing/2014/main" xmlns="" id="{998870CA-396A-45F4-B35E-5F8DF3268189}"/>
                </a:ext>
              </a:extLst>
            </p:cNvPr>
            <p:cNvCxnSpPr>
              <a:cxnSpLocks/>
              <a:stCxn id="3" idx="3"/>
              <a:endCxn id="2052" idx="1"/>
            </p:cNvCxnSpPr>
            <p:nvPr/>
          </p:nvCxnSpPr>
          <p:spPr>
            <a:xfrm>
              <a:off x="1725599" y="2476500"/>
              <a:ext cx="454483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2" name="Picture 4" descr="Resultado de imagem para power query">
              <a:extLst>
                <a:ext uri="{FF2B5EF4-FFF2-40B4-BE49-F238E27FC236}">
                  <a16:creationId xmlns:a16="http://schemas.microsoft.com/office/drawing/2014/main" xmlns="" id="{BA027423-1561-465B-909A-F65AD8B99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82" y="1906129"/>
              <a:ext cx="2031884" cy="114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sultado de imagem para power pivot logo">
              <a:extLst>
                <a:ext uri="{FF2B5EF4-FFF2-40B4-BE49-F238E27FC236}">
                  <a16:creationId xmlns:a16="http://schemas.microsoft.com/office/drawing/2014/main" xmlns="" id="{7C7C50AB-69E9-4121-BFE1-9D66D98D1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526" y="1999067"/>
              <a:ext cx="2836235" cy="954866"/>
            </a:xfrm>
            <a:prstGeom prst="rect">
              <a:avLst/>
            </a:prstGeom>
            <a:noFill/>
            <a:ln w="88900">
              <a:solidFill>
                <a:srgbClr val="00502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xmlns="" id="{6FDB50C1-F7A2-4796-B804-FCDF039897F1}"/>
                </a:ext>
              </a:extLst>
            </p:cNvPr>
            <p:cNvSpPr/>
            <p:nvPr/>
          </p:nvSpPr>
          <p:spPr>
            <a:xfrm>
              <a:off x="1892587" y="903767"/>
              <a:ext cx="6687887" cy="47102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pt-BR" b="1" dirty="0">
                  <a:solidFill>
                    <a:srgbClr val="005024"/>
                  </a:solidFill>
                </a:rPr>
                <a:t>Ambiente do Excel</a:t>
              </a:r>
            </a:p>
          </p:txBody>
        </p:sp>
        <p:cxnSp>
          <p:nvCxnSpPr>
            <p:cNvPr id="15" name="Conector: Angulado 14">
              <a:extLst>
                <a:ext uri="{FF2B5EF4-FFF2-40B4-BE49-F238E27FC236}">
                  <a16:creationId xmlns:a16="http://schemas.microsoft.com/office/drawing/2014/main" xmlns="" id="{8C27F857-4367-4DEC-BA84-DDBB6A9D4F60}"/>
                </a:ext>
              </a:extLst>
            </p:cNvPr>
            <p:cNvCxnSpPr>
              <a:cxnSpLocks/>
              <a:stCxn id="2052" idx="3"/>
              <a:endCxn id="2054" idx="1"/>
            </p:cNvCxnSpPr>
            <p:nvPr/>
          </p:nvCxnSpPr>
          <p:spPr>
            <a:xfrm flipV="1">
              <a:off x="4211966" y="2476500"/>
              <a:ext cx="1199560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xmlns="" id="{C5B1014E-BB60-4EAA-BBD6-17C25B56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7345" y="3353538"/>
              <a:ext cx="2437359" cy="1443573"/>
            </a:xfrm>
            <a:prstGeom prst="rect">
              <a:avLst/>
            </a:prstGeom>
          </p:spPr>
        </p:pic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xmlns="" id="{2A68CD5C-DEB8-4FBC-9378-9EE1F3EA1EE1}"/>
                </a:ext>
              </a:extLst>
            </p:cNvPr>
            <p:cNvCxnSpPr>
              <a:cxnSpLocks/>
              <a:stCxn id="18" idx="0"/>
              <a:endCxn id="2052" idx="2"/>
            </p:cNvCxnSpPr>
            <p:nvPr/>
          </p:nvCxnSpPr>
          <p:spPr>
            <a:xfrm rot="16200000" flipV="1">
              <a:off x="3043788" y="3201300"/>
              <a:ext cx="304474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584EFD03-82A2-487C-BB55-455ED441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9062" y="3737680"/>
              <a:ext cx="1133475" cy="6762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4901FA74-C0F2-4024-8173-918B7009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2907" y="3726219"/>
              <a:ext cx="1133475" cy="676275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xmlns="" id="{024B4718-625E-4954-9730-8F239D43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382" y="3735238"/>
              <a:ext cx="1133475" cy="6762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xmlns="" id="{92812B99-6CB5-41BF-BFBE-05331E2A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9745" y="3505938"/>
              <a:ext cx="2437359" cy="144357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xmlns="" id="{DD23961C-28D7-49B7-90E7-4E665745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2145" y="3658338"/>
              <a:ext cx="2437359" cy="1443573"/>
            </a:xfrm>
            <a:prstGeom prst="rect">
              <a:avLst/>
            </a:prstGeom>
          </p:spPr>
        </p:pic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xmlns="" id="{1D89C212-727D-4BF1-A59B-A7D3B0C32255}"/>
                </a:ext>
              </a:extLst>
            </p:cNvPr>
            <p:cNvCxnSpPr>
              <a:cxnSpLocks/>
              <a:stCxn id="2054" idx="2"/>
              <a:endCxn id="24" idx="0"/>
            </p:cNvCxnSpPr>
            <p:nvPr/>
          </p:nvCxnSpPr>
          <p:spPr>
            <a:xfrm rot="5400000">
              <a:off x="5860849" y="2768884"/>
              <a:ext cx="783747" cy="11538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xmlns="" id="{ED68FAEC-B636-485D-B53A-A486E46AA025}"/>
                </a:ext>
              </a:extLst>
            </p:cNvPr>
            <p:cNvCxnSpPr>
              <a:cxnSpLocks/>
              <a:stCxn id="2054" idx="2"/>
              <a:endCxn id="25" idx="0"/>
            </p:cNvCxnSpPr>
            <p:nvPr/>
          </p:nvCxnSpPr>
          <p:spPr>
            <a:xfrm rot="16200000" flipH="1">
              <a:off x="6443501" y="3340075"/>
              <a:ext cx="772286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: Angulado 42">
              <a:extLst>
                <a:ext uri="{FF2B5EF4-FFF2-40B4-BE49-F238E27FC236}">
                  <a16:creationId xmlns:a16="http://schemas.microsoft.com/office/drawing/2014/main" xmlns="" id="{A7BFDA8D-4F7A-4F43-B84F-AD8DC9476601}"/>
                </a:ext>
              </a:extLst>
            </p:cNvPr>
            <p:cNvCxnSpPr>
              <a:cxnSpLocks/>
              <a:stCxn id="2054" idx="2"/>
              <a:endCxn id="26" idx="0"/>
            </p:cNvCxnSpPr>
            <p:nvPr/>
          </p:nvCxnSpPr>
          <p:spPr>
            <a:xfrm rot="16200000" flipH="1">
              <a:off x="7005730" y="2777847"/>
              <a:ext cx="781305" cy="11334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1339DC53-CC79-4B3A-909B-195A13F17E77}"/>
                </a:ext>
              </a:extLst>
            </p:cNvPr>
            <p:cNvSpPr/>
            <p:nvPr/>
          </p:nvSpPr>
          <p:spPr>
            <a:xfrm>
              <a:off x="5109063" y="1426654"/>
              <a:ext cx="3420795" cy="1926884"/>
            </a:xfrm>
            <a:prstGeom prst="roundRect">
              <a:avLst/>
            </a:prstGeom>
            <a:solidFill>
              <a:srgbClr val="FFC000">
                <a:alpha val="2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6E86D4E2-9C50-4235-8D87-2F4680E90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6865" y="3168398"/>
            <a:ext cx="5081047" cy="273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3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Arquitetura BI Self Service 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575A15BA-E61F-47BC-BE62-102C55237295}"/>
              </a:ext>
            </a:extLst>
          </p:cNvPr>
          <p:cNvGrpSpPr/>
          <p:nvPr/>
        </p:nvGrpSpPr>
        <p:grpSpPr>
          <a:xfrm>
            <a:off x="113771" y="675279"/>
            <a:ext cx="4776920" cy="2405041"/>
            <a:chOff x="88185" y="903767"/>
            <a:chExt cx="8492289" cy="4710224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xmlns="" id="{D6847647-8656-4B6C-86E7-1A283269FA94}"/>
                </a:ext>
              </a:extLst>
            </p:cNvPr>
            <p:cNvSpPr/>
            <p:nvPr/>
          </p:nvSpPr>
          <p:spPr>
            <a:xfrm>
              <a:off x="88185" y="1906129"/>
              <a:ext cx="1637414" cy="11407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Dado Externo</a:t>
              </a:r>
            </a:p>
          </p:txBody>
        </p:sp>
        <p:cxnSp>
          <p:nvCxnSpPr>
            <p:cNvPr id="6" name="Conector: Angulado 5">
              <a:extLst>
                <a:ext uri="{FF2B5EF4-FFF2-40B4-BE49-F238E27FC236}">
                  <a16:creationId xmlns:a16="http://schemas.microsoft.com/office/drawing/2014/main" xmlns="" id="{998870CA-396A-45F4-B35E-5F8DF3268189}"/>
                </a:ext>
              </a:extLst>
            </p:cNvPr>
            <p:cNvCxnSpPr>
              <a:cxnSpLocks/>
              <a:stCxn id="3" idx="3"/>
              <a:endCxn id="2052" idx="1"/>
            </p:cNvCxnSpPr>
            <p:nvPr/>
          </p:nvCxnSpPr>
          <p:spPr>
            <a:xfrm>
              <a:off x="1725599" y="2476500"/>
              <a:ext cx="454483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2" name="Picture 4" descr="Resultado de imagem para power query">
              <a:extLst>
                <a:ext uri="{FF2B5EF4-FFF2-40B4-BE49-F238E27FC236}">
                  <a16:creationId xmlns:a16="http://schemas.microsoft.com/office/drawing/2014/main" xmlns="" id="{BA027423-1561-465B-909A-F65AD8B99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82" y="1906129"/>
              <a:ext cx="2031884" cy="114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sultado de imagem para power pivot logo">
              <a:extLst>
                <a:ext uri="{FF2B5EF4-FFF2-40B4-BE49-F238E27FC236}">
                  <a16:creationId xmlns:a16="http://schemas.microsoft.com/office/drawing/2014/main" xmlns="" id="{7C7C50AB-69E9-4121-BFE1-9D66D98D1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526" y="1999067"/>
              <a:ext cx="2836235" cy="954866"/>
            </a:xfrm>
            <a:prstGeom prst="rect">
              <a:avLst/>
            </a:prstGeom>
            <a:noFill/>
            <a:ln w="88900">
              <a:solidFill>
                <a:srgbClr val="00502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xmlns="" id="{6FDB50C1-F7A2-4796-B804-FCDF039897F1}"/>
                </a:ext>
              </a:extLst>
            </p:cNvPr>
            <p:cNvSpPr/>
            <p:nvPr/>
          </p:nvSpPr>
          <p:spPr>
            <a:xfrm>
              <a:off x="1892587" y="903767"/>
              <a:ext cx="6687887" cy="47102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pt-BR" b="1" dirty="0">
                  <a:solidFill>
                    <a:srgbClr val="005024"/>
                  </a:solidFill>
                </a:rPr>
                <a:t>Ambiente do Excel</a:t>
              </a:r>
            </a:p>
          </p:txBody>
        </p:sp>
        <p:cxnSp>
          <p:nvCxnSpPr>
            <p:cNvPr id="15" name="Conector: Angulado 14">
              <a:extLst>
                <a:ext uri="{FF2B5EF4-FFF2-40B4-BE49-F238E27FC236}">
                  <a16:creationId xmlns:a16="http://schemas.microsoft.com/office/drawing/2014/main" xmlns="" id="{8C27F857-4367-4DEC-BA84-DDBB6A9D4F60}"/>
                </a:ext>
              </a:extLst>
            </p:cNvPr>
            <p:cNvCxnSpPr>
              <a:cxnSpLocks/>
              <a:stCxn id="2052" idx="3"/>
              <a:endCxn id="2054" idx="1"/>
            </p:cNvCxnSpPr>
            <p:nvPr/>
          </p:nvCxnSpPr>
          <p:spPr>
            <a:xfrm flipV="1">
              <a:off x="4211966" y="2476500"/>
              <a:ext cx="1199560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xmlns="" id="{C5B1014E-BB60-4EAA-BBD6-17C25B56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7345" y="3353538"/>
              <a:ext cx="2437359" cy="1443573"/>
            </a:xfrm>
            <a:prstGeom prst="rect">
              <a:avLst/>
            </a:prstGeom>
          </p:spPr>
        </p:pic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xmlns="" id="{2A68CD5C-DEB8-4FBC-9378-9EE1F3EA1EE1}"/>
                </a:ext>
              </a:extLst>
            </p:cNvPr>
            <p:cNvCxnSpPr>
              <a:cxnSpLocks/>
              <a:stCxn id="18" idx="0"/>
              <a:endCxn id="2052" idx="2"/>
            </p:cNvCxnSpPr>
            <p:nvPr/>
          </p:nvCxnSpPr>
          <p:spPr>
            <a:xfrm rot="16200000" flipV="1">
              <a:off x="3043788" y="3201300"/>
              <a:ext cx="304474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xmlns="" id="{584EFD03-82A2-487C-BB55-455ED441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9062" y="3737680"/>
              <a:ext cx="1133475" cy="676275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xmlns="" id="{4901FA74-C0F2-4024-8173-918B7009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62907" y="3726219"/>
              <a:ext cx="1133475" cy="676275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xmlns="" id="{024B4718-625E-4954-9730-8F239D43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382" y="3735238"/>
              <a:ext cx="1133475" cy="6762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xmlns="" id="{92812B99-6CB5-41BF-BFBE-05331E2A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9745" y="3505938"/>
              <a:ext cx="2437359" cy="1443573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xmlns="" id="{DD23961C-28D7-49B7-90E7-4E665745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82145" y="3658338"/>
              <a:ext cx="2437359" cy="1443573"/>
            </a:xfrm>
            <a:prstGeom prst="rect">
              <a:avLst/>
            </a:prstGeom>
          </p:spPr>
        </p:pic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xmlns="" id="{1D89C212-727D-4BF1-A59B-A7D3B0C32255}"/>
                </a:ext>
              </a:extLst>
            </p:cNvPr>
            <p:cNvCxnSpPr>
              <a:cxnSpLocks/>
              <a:stCxn id="2054" idx="2"/>
              <a:endCxn id="24" idx="0"/>
            </p:cNvCxnSpPr>
            <p:nvPr/>
          </p:nvCxnSpPr>
          <p:spPr>
            <a:xfrm rot="5400000">
              <a:off x="5860849" y="2768884"/>
              <a:ext cx="783747" cy="11538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xmlns="" id="{ED68FAEC-B636-485D-B53A-A486E46AA025}"/>
                </a:ext>
              </a:extLst>
            </p:cNvPr>
            <p:cNvCxnSpPr>
              <a:cxnSpLocks/>
              <a:stCxn id="2054" idx="2"/>
              <a:endCxn id="25" idx="0"/>
            </p:cNvCxnSpPr>
            <p:nvPr/>
          </p:nvCxnSpPr>
          <p:spPr>
            <a:xfrm rot="16200000" flipH="1">
              <a:off x="6443501" y="3340075"/>
              <a:ext cx="772286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: Angulado 42">
              <a:extLst>
                <a:ext uri="{FF2B5EF4-FFF2-40B4-BE49-F238E27FC236}">
                  <a16:creationId xmlns:a16="http://schemas.microsoft.com/office/drawing/2014/main" xmlns="" id="{A7BFDA8D-4F7A-4F43-B84F-AD8DC9476601}"/>
                </a:ext>
              </a:extLst>
            </p:cNvPr>
            <p:cNvCxnSpPr>
              <a:cxnSpLocks/>
              <a:stCxn id="2054" idx="2"/>
              <a:endCxn id="26" idx="0"/>
            </p:cNvCxnSpPr>
            <p:nvPr/>
          </p:nvCxnSpPr>
          <p:spPr>
            <a:xfrm rot="16200000" flipH="1">
              <a:off x="7005730" y="2777847"/>
              <a:ext cx="781305" cy="11334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xmlns="" id="{1339DC53-CC79-4B3A-909B-195A13F17E77}"/>
                </a:ext>
              </a:extLst>
            </p:cNvPr>
            <p:cNvSpPr/>
            <p:nvPr/>
          </p:nvSpPr>
          <p:spPr>
            <a:xfrm>
              <a:off x="5088693" y="3327158"/>
              <a:ext cx="3420795" cy="1926884"/>
            </a:xfrm>
            <a:prstGeom prst="roundRect">
              <a:avLst/>
            </a:prstGeom>
            <a:solidFill>
              <a:srgbClr val="FFC000">
                <a:alpha val="2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32EE9AD-D2C7-480D-8A35-7F8136B9181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4" t="25363" r="55550" b="32764"/>
          <a:stretch/>
        </p:blipFill>
        <p:spPr>
          <a:xfrm>
            <a:off x="273882" y="3514106"/>
            <a:ext cx="3950756" cy="20668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9A243D8E-6153-4ED1-85C7-0DA6C6425D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8341" r="57411" b="34540"/>
          <a:stretch/>
        </p:blipFill>
        <p:spPr>
          <a:xfrm>
            <a:off x="4332777" y="3514106"/>
            <a:ext cx="3894389" cy="18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Conceitos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1415604"/>
              </p:ext>
            </p:extLst>
          </p:nvPr>
        </p:nvGraphicFramePr>
        <p:xfrm>
          <a:off x="255173" y="1063254"/>
          <a:ext cx="8665554" cy="4941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81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Self-Service BI - Excel como repositório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165124"/>
              </p:ext>
            </p:extLst>
          </p:nvPr>
        </p:nvGraphicFramePr>
        <p:xfrm>
          <a:off x="255173" y="903767"/>
          <a:ext cx="8809696" cy="522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9590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 fontScale="90000"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 Self-Service - Excel como repositório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530493"/>
              </p:ext>
            </p:extLst>
          </p:nvPr>
        </p:nvGraphicFramePr>
        <p:xfrm>
          <a:off x="255173" y="903767"/>
          <a:ext cx="8809696" cy="522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4859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– Aula 2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352387"/>
              </p:ext>
            </p:extLst>
          </p:nvPr>
        </p:nvGraphicFramePr>
        <p:xfrm>
          <a:off x="255173" y="808075"/>
          <a:ext cx="8665554" cy="428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7051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– Aulas 3 e 4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964249"/>
              </p:ext>
            </p:extLst>
          </p:nvPr>
        </p:nvGraphicFramePr>
        <p:xfrm>
          <a:off x="255173" y="808075"/>
          <a:ext cx="8665554" cy="428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8818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– Aula 5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133097"/>
              </p:ext>
            </p:extLst>
          </p:nvPr>
        </p:nvGraphicFramePr>
        <p:xfrm>
          <a:off x="255173" y="808075"/>
          <a:ext cx="8665554" cy="4783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5835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– Aula 6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808075"/>
          <a:ext cx="8665554" cy="428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735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– Aula 7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1095156"/>
          <a:ext cx="8665554" cy="428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4836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– Aulas 8 e 9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1095156"/>
          <a:ext cx="8665554" cy="428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3961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– Aula 10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1095156"/>
          <a:ext cx="8665554" cy="428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4883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– Aula 11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1244010"/>
          <a:ext cx="8665554" cy="3083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443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Conceitos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460062"/>
              </p:ext>
            </p:extLst>
          </p:nvPr>
        </p:nvGraphicFramePr>
        <p:xfrm>
          <a:off x="255173" y="1063254"/>
          <a:ext cx="8665554" cy="2946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2" t="14268" r="1909" b="24380"/>
          <a:stretch/>
        </p:blipFill>
        <p:spPr bwMode="auto">
          <a:xfrm>
            <a:off x="316718" y="2079045"/>
            <a:ext cx="8264574" cy="354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55173" y="5769905"/>
            <a:ext cx="80095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Fonte: An Overview of Business Intelligence Technology, Chaudhuri et al., 2011 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669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172" y="206674"/>
            <a:ext cx="8665555" cy="697093"/>
          </a:xfrm>
        </p:spPr>
        <p:txBody>
          <a:bodyPr>
            <a:normAutofit/>
          </a:bodyPr>
          <a:lstStyle/>
          <a:p>
            <a:r>
              <a:rPr lang="pt-BR" sz="44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Ementa – Aula 12</a:t>
            </a:r>
            <a:endParaRPr lang="pt-BR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1063254"/>
          <a:ext cx="8665554" cy="2020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118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Pra onde está indo o BI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044324"/>
              </p:ext>
            </p:extLst>
          </p:nvPr>
        </p:nvGraphicFramePr>
        <p:xfrm>
          <a:off x="113643" y="747430"/>
          <a:ext cx="8775020" cy="62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utoShape 2" descr="https://infocus.emc.com/wp-content/uploads/2013/03/BI-vs-Advanced-Analytics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65" y="1538654"/>
            <a:ext cx="6379495" cy="422641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55173" y="5769905"/>
            <a:ext cx="80095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Fonte: </a:t>
            </a:r>
            <a:r>
              <a:rPr lang="en-US" sz="1600" dirty="0" smtClean="0"/>
              <a:t>Dell EMC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4470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Pra onde está indo o BI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569848"/>
              </p:ext>
            </p:extLst>
          </p:nvPr>
        </p:nvGraphicFramePr>
        <p:xfrm>
          <a:off x="113643" y="747430"/>
          <a:ext cx="8775020" cy="62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utoShape 2" descr="https://infocus.emc.com/wp-content/uploads/2013/03/BI-vs-Advanced-Analytics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15900" y="1628493"/>
            <a:ext cx="80049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400" dirty="0"/>
              <a:t>Segundo </a:t>
            </a:r>
            <a:r>
              <a:rPr lang="pt-BR" sz="2400" dirty="0" err="1"/>
              <a:t>Gartner</a:t>
            </a:r>
            <a:r>
              <a:rPr lang="pt-BR" sz="2400" dirty="0"/>
              <a:t> </a:t>
            </a:r>
            <a:r>
              <a:rPr lang="pt-BR" sz="2400" dirty="0" err="1"/>
              <a:t>Group</a:t>
            </a:r>
            <a:r>
              <a:rPr lang="pt-BR" sz="2400" dirty="0"/>
              <a:t>, em 2020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Relatórios e Perguntas por linguagem natural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Crescimento do número de “</a:t>
            </a:r>
            <a:r>
              <a:rPr lang="pt-BR" sz="2400" dirty="0" err="1"/>
              <a:t>Citizen</a:t>
            </a:r>
            <a:r>
              <a:rPr lang="pt-BR" sz="2400" dirty="0"/>
              <a:t> Data </a:t>
            </a:r>
            <a:r>
              <a:rPr lang="pt-BR" sz="2400" dirty="0" err="1"/>
              <a:t>Scientists</a:t>
            </a:r>
            <a:r>
              <a:rPr lang="pt-BR" sz="2400" dirty="0"/>
              <a:t>” terá sido 5x o dos “Data </a:t>
            </a:r>
            <a:r>
              <a:rPr lang="pt-BR" sz="2400" dirty="0" err="1"/>
              <a:t>Scientists</a:t>
            </a:r>
            <a:r>
              <a:rPr lang="pt-BR" sz="2400" dirty="0"/>
              <a:t>” profissionais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Organizações que ofereçam um catálogo de dados sob curadoria vão entregar o dobro de valor</a:t>
            </a:r>
          </a:p>
        </p:txBody>
      </p:sp>
    </p:spTree>
    <p:extLst>
      <p:ext uri="{BB962C8B-B14F-4D97-AF65-F5344CB8AC3E}">
        <p14:creationId xmlns:p14="http://schemas.microsoft.com/office/powerpoint/2010/main" val="25545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Quadrante Mágico BI&amp;A </a:t>
            </a:r>
            <a:r>
              <a:rPr lang="pt-BR" dirty="0" err="1" smtClean="0"/>
              <a:t>Gartner</a:t>
            </a:r>
            <a:r>
              <a:rPr lang="pt-BR" dirty="0" smtClean="0"/>
              <a:t> </a:t>
            </a:r>
            <a:r>
              <a:rPr lang="pt-BR" dirty="0" err="1"/>
              <a:t>Group</a:t>
            </a:r>
            <a:r>
              <a:rPr lang="pt-BR" dirty="0"/>
              <a:t>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14" t="14423" r="20163" b="6160"/>
          <a:stretch/>
        </p:blipFill>
        <p:spPr>
          <a:xfrm>
            <a:off x="1674753" y="896815"/>
            <a:ext cx="4906107" cy="50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ersonalizada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906647B38C4F43B534A1110B2ADE8B" ma:contentTypeVersion="0" ma:contentTypeDescription="Crie um novo documento." ma:contentTypeScope="" ma:versionID="82674521056be81c60797bc9f4f38248">
  <xsd:schema xmlns:xsd="http://www.w3.org/2001/XMLSchema" xmlns:p="http://schemas.microsoft.com/office/2006/metadata/properties" targetNamespace="http://schemas.microsoft.com/office/2006/metadata/properties" ma:root="true" ma:fieldsID="834597303d62dd03ddcd59f56325a2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E9449CA4-20A7-4C54-8484-0BDAD6D15F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0D7D7E-6E52-4FEC-ACD0-D705ABBF7845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303BABD-B815-4984-B2FE-7F29B947E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8012</TotalTime>
  <Words>2418</Words>
  <Application>Microsoft Office PowerPoint</Application>
  <PresentationFormat>Apresentação na tela (4:3)</PresentationFormat>
  <Paragraphs>344</Paragraphs>
  <Slides>60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Times</vt:lpstr>
      <vt:lpstr>Tema do Office</vt:lpstr>
      <vt:lpstr>Excel para Self Service BI </vt:lpstr>
      <vt:lpstr>Hoje. Aula 1</vt:lpstr>
      <vt:lpstr>Objetivos do Curso</vt:lpstr>
      <vt:lpstr>Conceitos</vt:lpstr>
      <vt:lpstr>Conceitos</vt:lpstr>
      <vt:lpstr>Conceitos</vt:lpstr>
      <vt:lpstr>Pra onde está indo o BI</vt:lpstr>
      <vt:lpstr>Pra onde está indo o BI</vt:lpstr>
      <vt:lpstr>Quadrante Mágico BI&amp;A Gartner Group </vt:lpstr>
      <vt:lpstr>Outra visão sobre ferramentas de Analytics/Data Science</vt:lpstr>
      <vt:lpstr>Plataforma de Dados da Microsoft</vt:lpstr>
      <vt:lpstr>Disseminação do Self-Service BI</vt:lpstr>
      <vt:lpstr>Disseminação do Self-Service BI</vt:lpstr>
      <vt:lpstr>Projeto Arquitetura da Informação</vt:lpstr>
      <vt:lpstr>Arquitetura Self Service BI de Referência</vt:lpstr>
      <vt:lpstr>Ementa do Curso – Visão Macro</vt:lpstr>
      <vt:lpstr>Ementa do Curso – Visão Macro</vt:lpstr>
      <vt:lpstr>Conceitos</vt:lpstr>
      <vt:lpstr>Conceitos</vt:lpstr>
      <vt:lpstr>Motivação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Motivação – Problemas do uso tradicional</vt:lpstr>
      <vt:lpstr>Arquitetura BI Self Service de Referência</vt:lpstr>
      <vt:lpstr>Arquitetura BI Self Service – variação com repositório</vt:lpstr>
      <vt:lpstr>Arquitetura BI Corporativa</vt:lpstr>
      <vt:lpstr>Arquitetura BI Self Service com Power BI</vt:lpstr>
      <vt:lpstr>Exemplo Arquitetura BI Self Service de Referência</vt:lpstr>
      <vt:lpstr>Exemplo Arquitetura BI Self Service de Referência</vt:lpstr>
      <vt:lpstr>Exemplo Arquitetura BI Self Service de Referência</vt:lpstr>
      <vt:lpstr>Exemplo Arquitetura BI Self Service de Referência</vt:lpstr>
      <vt:lpstr>Exemplo Arquitetura BI Self Service de Referência</vt:lpstr>
      <vt:lpstr>Self-Service BI - Excel como repositório</vt:lpstr>
      <vt:lpstr>BI Self-Service - Excel como repositório</vt:lpstr>
      <vt:lpstr>Ementa – Aula 2</vt:lpstr>
      <vt:lpstr>Ementa – Aulas 3 e 4</vt:lpstr>
      <vt:lpstr>Ementa – Aula 5</vt:lpstr>
      <vt:lpstr>Ementa – Aula 6</vt:lpstr>
      <vt:lpstr>Ementa – Aula 7</vt:lpstr>
      <vt:lpstr>Ementa – Aulas 8 e 9</vt:lpstr>
      <vt:lpstr>Ementa – Aula 10</vt:lpstr>
      <vt:lpstr>Ementa – Aula 11</vt:lpstr>
      <vt:lpstr>Ementa – Aula 12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Henrique Brasil de Carvalho</dc:creator>
  <cp:lastModifiedBy>Bruno Mauricio Rodrigues Crotman</cp:lastModifiedBy>
  <cp:revision>276</cp:revision>
  <cp:lastPrinted>2017-01-26T16:55:59Z</cp:lastPrinted>
  <dcterms:created xsi:type="dcterms:W3CDTF">2016-08-28T16:01:47Z</dcterms:created>
  <dcterms:modified xsi:type="dcterms:W3CDTF">2018-01-03T15:34:46Z</dcterms:modified>
</cp:coreProperties>
</file>